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notesMasterIdLst>
    <p:notesMasterId r:id="rId19"/>
  </p:notesMasterIdLst>
  <p:sldIdLst>
    <p:sldId id="317" r:id="rId2"/>
    <p:sldId id="325" r:id="rId3"/>
    <p:sldId id="318" r:id="rId4"/>
    <p:sldId id="259" r:id="rId5"/>
    <p:sldId id="260" r:id="rId6"/>
    <p:sldId id="326" r:id="rId7"/>
    <p:sldId id="322" r:id="rId8"/>
    <p:sldId id="261" r:id="rId9"/>
    <p:sldId id="319" r:id="rId10"/>
    <p:sldId id="320" r:id="rId11"/>
    <p:sldId id="321" r:id="rId12"/>
    <p:sldId id="323" r:id="rId13"/>
    <p:sldId id="262" r:id="rId14"/>
    <p:sldId id="263" r:id="rId15"/>
    <p:sldId id="324" r:id="rId16"/>
    <p:sldId id="314" r:id="rId17"/>
    <p:sldId id="29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6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214AE-4FCD-5544-AF1A-D5A3630A79B0}" type="datetimeFigureOut">
              <a:rPr lang="en-US" smtClean="0"/>
              <a:t>3/26/24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36B00-72BC-364B-A0EA-B6B575259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5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36B00-72BC-364B-A0EA-B6B5752595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00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36B00-72BC-364B-A0EA-B6B5752595E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30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36B00-72BC-364B-A0EA-B6B5752595E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5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36B00-72BC-364B-A0EA-B6B5752595E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70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36B00-72BC-364B-A0EA-B6B5752595E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05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36B00-72BC-364B-A0EA-B6B5752595E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40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36B00-72BC-364B-A0EA-B6B5752595E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3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)..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36B00-72BC-364B-A0EA-B6B5752595E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96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9EA1E-98C4-4A2E-AAC3-800E357DC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7904" y="1517904"/>
            <a:ext cx="9144000" cy="279806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6B1FA-5AE6-4D57-B37B-4AA0216007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7904" y="4572000"/>
            <a:ext cx="9144000" cy="152704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F49B66-DBC3-45EE-A6E1-DE10A6C18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D3CE92D-3ECB-D04C-A867-A5FA9A21E0F2}" type="datetime1">
              <a:rPr lang="en-IE" smtClean="0"/>
              <a:t>26/03/2024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085F0-1967-4B4F-9824-58E9F2E0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AEDEE5-31B5-4868-8C16-47FF43E2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8233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F9454-6F74-46A8-B299-4AF451BFB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F55CA9-A0BD-4609-9307-BAF987B26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E4293-851E-4FA2-BFF2-B646A4236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B2D-76F5-CF49-82C6-91E09535FD61}" type="datetime1">
              <a:rPr lang="en-IE" smtClean="0"/>
              <a:t>26/03/2024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907F5-F26D-4A91-8D70-AB54F8B43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ACBD8-D942-449E-A2B8-358CD136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21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A50897-0C2E-420B-9A38-A8D5C1D72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50317" y="1517904"/>
            <a:ext cx="2220731" cy="454678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DB2173-32A5-4677-A08F-DAB8FD430D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17904" y="1517904"/>
            <a:ext cx="6562553" cy="454678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B124D-B801-4A6A-9DAF-EBC1B98FE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58AF-DB5B-E141-93CC-67EC35ABDB22}" type="datetime1">
              <a:rPr lang="en-IE" smtClean="0"/>
              <a:t>26/03/2024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AF8DF-2544-45A5-B62B-BB7948FCC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C232D-131E-4BE6-8E2E-BAF5A3084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4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C5BB2-C09C-49B0-BAFA-DE1801CD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47C21-944D-47FE-9519-A25518837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CE36D-6B7B-4D5E-831E-34A4286D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C8C7-F4F0-204A-805F-92FDB72CB4B2}" type="datetime1">
              <a:rPr lang="en-IE" smtClean="0"/>
              <a:t>26/03/2024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AD668-6E19-425C-88F7-AF4220662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05C53-CF7C-4936-9E35-1BEBD6836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11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46C78-A717-4E1F-A742-FD5AECA0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1270D-CCAE-4437-A0C0-052D111DF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4572000"/>
            <a:ext cx="91440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F006A-7EEE-4DB0-8F92-D34C0D46C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3B2A-BFE8-8C4A-B711-ACBBBF0E512D}" type="datetime1">
              <a:rPr lang="en-IE" smtClean="0"/>
              <a:t>26/03/2024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3F2ED-2B0E-44A9-8603-286CA063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D801C-6B4E-40B6-9D6E-55819226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4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446AA-9418-4C3E-901B-8E280612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97482-2CA6-4707-976E-6FD4B57BF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17904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909652-DD12-479C-B639-9452CBA8C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6792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EC7A6-AFB1-4989-A0B4-B422D5B2C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F365-956A-7C41-8948-1E4D73156D9F}" type="datetime1">
              <a:rPr lang="en-IE" smtClean="0"/>
              <a:t>26/03/2024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2117C-B497-4647-A66B-1887750FB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8C7AF-5092-416B-B61C-F41D3C573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306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0CDE0-3FEB-42A0-8BCC-7DADE7D4A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5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78B8B-E9A3-44BE-85A6-3E316659A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17904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BF1BCA-A435-4779-A6FE-15207141F5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792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B1923-9749-49E3-88FA-75C326E671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6792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3A70F0-5AFA-4C5A-812B-220C6A38D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B3C6E-77A3-8242-88AD-0F10CAB8BD80}" type="datetime1">
              <a:rPr lang="en-IE" smtClean="0"/>
              <a:t>26/03/2024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6AF721-83FE-4B57-B910-C395D23F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6A5893-52F1-44A1-AE8E-CF094DB41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9D22302-83E3-4E22-93DF-1E5D463B6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1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D85A6-A4E6-4160-BE43-8146A9894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A24A80-0792-4B3B-BB5A-8B2BD910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3E1-4170-0E47-B4DA-A49111BC91DD}" type="datetime1">
              <a:rPr lang="en-IE" smtClean="0"/>
              <a:t>26/03/2024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26116E-7A6D-485F-9FA2-25F94D4F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9ADCC-C5F2-4D90-B153-93DF5585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561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862271-51F6-4122-9709-D279042F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7DE1-892A-694F-80BD-28A5D0E7E23E}" type="datetime1">
              <a:rPr lang="en-IE" smtClean="0"/>
              <a:t>26/03/2024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CFE08-03FE-487B-8963-9FAD3049C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935A50-18AE-4CB1-BB10-1CBDD8A7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5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1F683-796D-458C-9B32-A385D604D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1F0BD-641B-4148-BCB3-2704218C8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0952" y="1517904"/>
            <a:ext cx="5330952" cy="45811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8C843-B846-4456-9720-71B7D4FF4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A3A03-31BD-4E7E-879A-A1C718497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12EC-4682-0642-9FBC-694A7DBAF18C}" type="datetime1">
              <a:rPr lang="en-IE" smtClean="0"/>
              <a:t>26/03/2024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39078-7D38-4851-A363-B6BC179A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FF25E-A25D-47AA-94EB-580A74F0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1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E83B4-9B31-4F73-9767-163636522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7CFC30-8163-47A0-A97F-3F2C3A3BE7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49240" y="764032"/>
            <a:ext cx="6089904" cy="53309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F1B390-0C23-466E-987C-26420A5F0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C9CA7C-B9D0-4A72-8061-1E02AA15F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5BF6-14F1-C344-8645-C4E250CC082D}" type="datetime1">
              <a:rPr lang="en-IE" smtClean="0"/>
              <a:t>26/03/2024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3EFC84-C9FE-4BFA-9B4E-4516A136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1A469-3EFC-4F94-8482-378582E1C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54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B1D84C-7934-4E5B-B6E4-A1D6EC299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A990F-40AC-447A-964A-840C94A64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2971800"/>
            <a:ext cx="9144000" cy="3127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832A1-FFBA-48B6-B2D0-E5414F1283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algn="r"/>
            <a:fld id="{538F5088-AA69-4D49-8062-B411767392E0}" type="datetime1">
              <a:rPr lang="en-IE" smtClean="0"/>
              <a:t>26/03/2024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33EC1-4EE2-4453-841C-CFDFE7089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EBA78-E732-44EF-BA0B-FC42F7931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9306479-8C4D-4E4A-A330-DFC80A8A01BE}"/>
              </a:ext>
            </a:extLst>
          </p:cNvPr>
          <p:cNvSpPr/>
          <p:nvPr/>
        </p:nvSpPr>
        <p:spPr>
          <a:xfrm>
            <a:off x="0" y="0"/>
            <a:ext cx="12192000" cy="6105524"/>
          </a:xfrm>
          <a:custGeom>
            <a:avLst/>
            <a:gdLst>
              <a:gd name="connsiteX0" fmla="*/ 0 w 12192000"/>
              <a:gd name="connsiteY0" fmla="*/ 0 h 6105524"/>
              <a:gd name="connsiteX1" fmla="*/ 12192000 w 12192000"/>
              <a:gd name="connsiteY1" fmla="*/ 0 h 6105524"/>
              <a:gd name="connsiteX2" fmla="*/ 12192000 w 12192000"/>
              <a:gd name="connsiteY2" fmla="*/ 6105524 h 6105524"/>
              <a:gd name="connsiteX3" fmla="*/ 11435080 w 12192000"/>
              <a:gd name="connsiteY3" fmla="*/ 6105524 h 6105524"/>
              <a:gd name="connsiteX4" fmla="*/ 11435080 w 12192000"/>
              <a:gd name="connsiteY4" fmla="*/ 771523 h 6105524"/>
              <a:gd name="connsiteX5" fmla="*/ 767080 w 12192000"/>
              <a:gd name="connsiteY5" fmla="*/ 771523 h 6105524"/>
              <a:gd name="connsiteX6" fmla="*/ 767080 w 12192000"/>
              <a:gd name="connsiteY6" fmla="*/ 6105524 h 6105524"/>
              <a:gd name="connsiteX7" fmla="*/ 0 w 12192000"/>
              <a:gd name="connsiteY7" fmla="*/ 6105524 h 610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105524">
                <a:moveTo>
                  <a:pt x="0" y="0"/>
                </a:moveTo>
                <a:lnTo>
                  <a:pt x="12192000" y="0"/>
                </a:lnTo>
                <a:lnTo>
                  <a:pt x="12192000" y="6105524"/>
                </a:lnTo>
                <a:lnTo>
                  <a:pt x="11435080" y="6105524"/>
                </a:lnTo>
                <a:lnTo>
                  <a:pt x="11435080" y="771523"/>
                </a:lnTo>
                <a:lnTo>
                  <a:pt x="767080" y="771523"/>
                </a:lnTo>
                <a:lnTo>
                  <a:pt x="767080" y="6105524"/>
                </a:lnTo>
                <a:lnTo>
                  <a:pt x="0" y="6105524"/>
                </a:lnTo>
                <a:close/>
              </a:path>
            </a:pathLst>
          </a:cu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23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42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914400" rtl="0" eaLnBrk="1" latinLnBrk="0" hangingPunct="1">
        <a:lnSpc>
          <a:spcPct val="105000"/>
        </a:lnSpc>
        <a:spcBef>
          <a:spcPts val="900"/>
        </a:spcBef>
        <a:buClr>
          <a:schemeClr val="accent5"/>
        </a:buClr>
        <a:buFont typeface="Avenir Next LT Pro" panose="020B0504020202020204" pitchFamily="34" charset="0"/>
        <a:buChar char="+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0" algn="l" defTabSz="914400" rtl="0" eaLnBrk="1" latinLnBrk="0" hangingPunct="1">
        <a:lnSpc>
          <a:spcPct val="105000"/>
        </a:lnSpc>
        <a:spcBef>
          <a:spcPts val="900"/>
        </a:spcBef>
        <a:buFont typeface="Arial" panose="020B0604020202020204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40080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0" algn="l" defTabSz="914400" rtl="0" eaLnBrk="1" latinLnBrk="0" hangingPunct="1">
        <a:lnSpc>
          <a:spcPct val="105000"/>
        </a:lnSpc>
        <a:spcBef>
          <a:spcPts val="600"/>
        </a:spcBef>
        <a:buFontTx/>
        <a:buNone/>
        <a:defRPr sz="1800" i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86968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marie.keenan@ucd.ie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es/url?sa=t&amp;rct=j&amp;q=&amp;esrc=s&amp;frm=1&amp;source=images&amp;cd=&amp;cad=rja&amp;uact=8&amp;ved=0CAQQjRw&amp;url=https://play.google.com/store/apps/details?id%3Dcom.barragan2.candle&amp;ei=Cc9FU9CRJ4TdtAbdgIGADQ&amp;usg=AFQjCNHIGNmF66Rnp-f1BCoi9reTQ2u4og" TargetMode="External"/><Relationship Id="rId2" Type="http://schemas.openxmlformats.org/officeDocument/2006/relationships/hyperlink" Target="mailto:marie.keenan@ucd.i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49306479-8C4D-4E4A-A330-DFC80A8A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105524"/>
          </a:xfrm>
          <a:custGeom>
            <a:avLst/>
            <a:gdLst>
              <a:gd name="connsiteX0" fmla="*/ 0 w 12192000"/>
              <a:gd name="connsiteY0" fmla="*/ 0 h 6105524"/>
              <a:gd name="connsiteX1" fmla="*/ 12192000 w 12192000"/>
              <a:gd name="connsiteY1" fmla="*/ 0 h 6105524"/>
              <a:gd name="connsiteX2" fmla="*/ 12192000 w 12192000"/>
              <a:gd name="connsiteY2" fmla="*/ 6105524 h 6105524"/>
              <a:gd name="connsiteX3" fmla="*/ 11435080 w 12192000"/>
              <a:gd name="connsiteY3" fmla="*/ 6105524 h 6105524"/>
              <a:gd name="connsiteX4" fmla="*/ 11435080 w 12192000"/>
              <a:gd name="connsiteY4" fmla="*/ 771523 h 6105524"/>
              <a:gd name="connsiteX5" fmla="*/ 767080 w 12192000"/>
              <a:gd name="connsiteY5" fmla="*/ 771523 h 6105524"/>
              <a:gd name="connsiteX6" fmla="*/ 767080 w 12192000"/>
              <a:gd name="connsiteY6" fmla="*/ 6105524 h 6105524"/>
              <a:gd name="connsiteX7" fmla="*/ 0 w 12192000"/>
              <a:gd name="connsiteY7" fmla="*/ 6105524 h 610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105524">
                <a:moveTo>
                  <a:pt x="0" y="0"/>
                </a:moveTo>
                <a:lnTo>
                  <a:pt x="12192000" y="0"/>
                </a:lnTo>
                <a:lnTo>
                  <a:pt x="12192000" y="6105524"/>
                </a:lnTo>
                <a:lnTo>
                  <a:pt x="11435080" y="6105524"/>
                </a:lnTo>
                <a:lnTo>
                  <a:pt x="11435080" y="771523"/>
                </a:lnTo>
                <a:lnTo>
                  <a:pt x="767080" y="771523"/>
                </a:lnTo>
                <a:lnTo>
                  <a:pt x="767080" y="6105524"/>
                </a:lnTo>
                <a:lnTo>
                  <a:pt x="0" y="6105524"/>
                </a:lnTo>
                <a:close/>
              </a:path>
            </a:pathLst>
          </a:cu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ADFFAB7E-4788-405E-A4D8-B6644AE46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9F985A2-1334-4D86-97FF-10FE78059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611151DD-A4A6-4DD2-B74D-ECEC523EE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12192000" cy="6099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588F45-B9D8-3CF0-34E3-BF1841F04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227221"/>
            <a:ext cx="4465093" cy="5330960"/>
          </a:xfrm>
        </p:spPr>
        <p:txBody>
          <a:bodyPr vert="horz" lIns="91440" tIns="45720" rIns="91440" bIns="45720" rtlCol="0" anchor="b">
            <a:noAutofit/>
          </a:bodyPr>
          <a:lstStyle/>
          <a:p>
            <a:br>
              <a:rPr lang="en-IE" sz="3200" dirty="0"/>
            </a:br>
            <a:br>
              <a:rPr lang="en-IE" sz="3200" dirty="0"/>
            </a:br>
            <a:br>
              <a:rPr lang="en-IE" sz="3200" dirty="0"/>
            </a:br>
            <a:br>
              <a:rPr lang="en-IE" sz="3200" dirty="0"/>
            </a:br>
            <a:br>
              <a:rPr lang="en-IE" sz="3200" dirty="0"/>
            </a:br>
            <a:br>
              <a:rPr lang="en-IE" sz="3200" dirty="0"/>
            </a:br>
            <a:r>
              <a:rPr lang="en-IE" sz="3200" dirty="0"/>
              <a:t>Responses to Sexual Violence: How can we improve Victim-Survivor Experiences? </a:t>
            </a:r>
            <a:br>
              <a:rPr lang="en-IE" sz="3200" dirty="0"/>
            </a:br>
            <a:r>
              <a:rPr lang="en-IE" sz="18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3</a:t>
            </a:r>
            <a:r>
              <a:rPr lang="en-IE" sz="1800" i="1" baseline="30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rd</a:t>
            </a:r>
            <a:r>
              <a:rPr lang="en-IE" sz="18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 John Fitzsimons Lecture in Criminal Law &amp; Criminal Justice</a:t>
            </a:r>
            <a:br>
              <a:rPr lang="en-IE" sz="18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</a:br>
            <a:r>
              <a:rPr lang="en-IE" sz="18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Strathclyde University, March 20</a:t>
            </a:r>
            <a:r>
              <a:rPr lang="en-IE" sz="1800" i="1" baseline="30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th</a:t>
            </a:r>
            <a:r>
              <a:rPr lang="en-IE" sz="18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 2024</a:t>
            </a:r>
            <a:br>
              <a:rPr lang="en-IE" sz="18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</a:br>
            <a:br>
              <a:rPr lang="en-IE" sz="18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</a:br>
            <a:r>
              <a:rPr lang="en-IE" sz="2400" b="1" dirty="0"/>
              <a:t>Dr Marie Keenan</a:t>
            </a:r>
            <a:br>
              <a:rPr lang="en-IE" sz="2400" b="1" dirty="0"/>
            </a:br>
            <a:r>
              <a:rPr lang="en-IE" sz="2400" b="1" dirty="0"/>
              <a:t>University College Dublin</a:t>
            </a:r>
            <a:br>
              <a:rPr lang="en-IE" sz="2400" b="1" dirty="0"/>
            </a:br>
            <a:r>
              <a:rPr lang="en-IE" sz="2400" b="1" dirty="0"/>
              <a:t>Email:</a:t>
            </a:r>
            <a:r>
              <a:rPr lang="en-IE" sz="2400" dirty="0"/>
              <a:t> </a:t>
            </a:r>
            <a:r>
              <a:rPr lang="en-IE" sz="2400" u="sng" dirty="0">
                <a:hlinkClick r:id="rId2"/>
              </a:rPr>
              <a:t>marie.keenan@ucd.ie</a:t>
            </a:r>
            <a:br>
              <a:rPr lang="en-IE" sz="2400" dirty="0"/>
            </a:br>
            <a:br>
              <a:rPr lang="en-IE" sz="2400" dirty="0"/>
            </a:br>
            <a:endParaRPr lang="en-US" sz="2400" dirty="0"/>
          </a:p>
        </p:txBody>
      </p:sp>
      <p:pic>
        <p:nvPicPr>
          <p:cNvPr id="2049" name="Picture 1" descr="page1image16029792">
            <a:extLst>
              <a:ext uri="{FF2B5EF4-FFF2-40B4-BE49-F238E27FC236}">
                <a16:creationId xmlns:a16="http://schemas.microsoft.com/office/drawing/2014/main" id="{F28DA5DE-9510-C921-94FF-F03F1852B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4573" y="1682496"/>
            <a:ext cx="5865427" cy="397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822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40B5A-F2B9-B244-3E6B-6621C4F53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880912"/>
          </a:xfrm>
        </p:spPr>
        <p:txBody>
          <a:bodyPr/>
          <a:lstStyle/>
          <a:p>
            <a:r>
              <a:rPr lang="en-IE" dirty="0"/>
              <a:t>Responsibility-Taking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887DA-DFB1-93BB-0B9F-649BD199C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904" y="2586789"/>
            <a:ext cx="9144000" cy="3681664"/>
          </a:xfrm>
        </p:spPr>
        <p:txBody>
          <a:bodyPr>
            <a:normAutofit/>
          </a:bodyPr>
          <a:lstStyle/>
          <a:p>
            <a:r>
              <a:rPr lang="en-US" sz="4000" dirty="0"/>
              <a:t>Was there a move in </a:t>
            </a:r>
            <a:r>
              <a:rPr lang="en-US" sz="4000" b="1" dirty="0"/>
              <a:t>active responsibility-taking</a:t>
            </a:r>
            <a:r>
              <a:rPr lang="en-US" sz="4000" dirty="0"/>
              <a:t> on Martin’s part? </a:t>
            </a:r>
          </a:p>
          <a:p>
            <a:r>
              <a:rPr lang="en-US" sz="4000" dirty="0"/>
              <a:t>From ‘No apology’ to ‘I’m not proud of what I did’ to Apology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79207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AEFA4-9DEB-CFC6-DBD6-7BB7D7AB9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Apology, Forgiveness, Humanizing Aspects [maybe Relational Repair]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648F8-CD39-1421-4149-5E0594014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904" y="2862072"/>
            <a:ext cx="9144000" cy="3550760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Apology </a:t>
            </a:r>
          </a:p>
          <a:p>
            <a:r>
              <a:rPr lang="en-US" sz="2800" dirty="0"/>
              <a:t>Forgiveness</a:t>
            </a:r>
          </a:p>
          <a:p>
            <a:r>
              <a:rPr lang="en-US" sz="2800" dirty="0"/>
              <a:t>Use of Ailbhe’s name?</a:t>
            </a:r>
          </a:p>
          <a:p>
            <a:r>
              <a:rPr lang="en-US" sz="2800" dirty="0"/>
              <a:t>Laugh together at the irony of Martin </a:t>
            </a:r>
            <a:r>
              <a:rPr lang="en-IE" sz="2800" dirty="0"/>
              <a:t>walking his female friend home to keep her ‘safe’ [humanising process?] </a:t>
            </a:r>
            <a:endParaRPr lang="en-US" sz="2800" dirty="0"/>
          </a:p>
          <a:p>
            <a:r>
              <a:rPr lang="en-US" sz="2800" dirty="0"/>
              <a:t>Wishing each other well in their Futures – and meaning it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67224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27C9E-1121-6842-CB11-EE650324A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Points of Interest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E092C-B3A8-131F-883F-D95522E59D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70652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0E967-9BAE-91FD-AD39-13A455226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271018"/>
            <a:ext cx="9144000" cy="882635"/>
          </a:xfrm>
        </p:spPr>
        <p:txBody>
          <a:bodyPr>
            <a:normAutofit/>
          </a:bodyPr>
          <a:lstStyle/>
          <a:p>
            <a:r>
              <a:rPr lang="en-US" dirty="0"/>
              <a:t>Explanations for Crime: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F7B0C-3C74-A2A1-B4EF-46D66FF3B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0096" y="2153653"/>
            <a:ext cx="9131808" cy="442762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Martin: Personal</a:t>
            </a:r>
          </a:p>
          <a:p>
            <a:r>
              <a:rPr lang="en-US" dirty="0"/>
              <a:t>“Bring you down a peg or two”</a:t>
            </a:r>
          </a:p>
          <a:p>
            <a:r>
              <a:rPr lang="en-US" dirty="0"/>
              <a:t>“Up yourself”</a:t>
            </a:r>
          </a:p>
          <a:p>
            <a:r>
              <a:rPr lang="en-US" dirty="0"/>
              <a:t>“Make you feel as bad as I do”</a:t>
            </a:r>
          </a:p>
          <a:p>
            <a:pPr marL="0" indent="0">
              <a:buNone/>
            </a:pPr>
            <a:r>
              <a:rPr lang="en-US" b="1" dirty="0"/>
              <a:t>Martin: Structural</a:t>
            </a:r>
            <a:endParaRPr lang="en-US" dirty="0"/>
          </a:p>
          <a:p>
            <a:r>
              <a:rPr lang="en-US" dirty="0"/>
              <a:t>“Your shoes, high heel shoes”</a:t>
            </a:r>
          </a:p>
          <a:p>
            <a:pPr marL="0" indent="0">
              <a:buNone/>
            </a:pPr>
            <a:r>
              <a:rPr lang="en-US" b="1" dirty="0"/>
              <a:t>Martin: Reflective</a:t>
            </a:r>
            <a:endParaRPr lang="en-US" dirty="0"/>
          </a:p>
          <a:p>
            <a:r>
              <a:rPr lang="en-US" dirty="0"/>
              <a:t>“Do we ever know why we do what we do”</a:t>
            </a:r>
          </a:p>
          <a:p>
            <a:pPr marL="0" indent="0">
              <a:buNone/>
            </a:pPr>
            <a:r>
              <a:rPr lang="en-US" b="1" dirty="0"/>
              <a:t>Professional</a:t>
            </a:r>
          </a:p>
          <a:p>
            <a:r>
              <a:rPr lang="en-US" dirty="0"/>
              <a:t>“Attachment Disorder”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2A9B9F3A-CA3D-0E40-04F5-DA95C534716F}"/>
              </a:ext>
            </a:extLst>
          </p:cNvPr>
          <p:cNvSpPr/>
          <p:nvPr/>
        </p:nvSpPr>
        <p:spPr>
          <a:xfrm>
            <a:off x="6486525" y="3429001"/>
            <a:ext cx="371475" cy="77724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BF900A94-33EA-D12D-759C-93DD874C229D}"/>
              </a:ext>
            </a:extLst>
          </p:cNvPr>
          <p:cNvSpPr/>
          <p:nvPr/>
        </p:nvSpPr>
        <p:spPr>
          <a:xfrm>
            <a:off x="6615113" y="4629150"/>
            <a:ext cx="242887" cy="3143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1F5CEA17-53F7-CEDA-B8DB-1F3F41381407}"/>
              </a:ext>
            </a:extLst>
          </p:cNvPr>
          <p:cNvSpPr/>
          <p:nvPr/>
        </p:nvSpPr>
        <p:spPr>
          <a:xfrm>
            <a:off x="8086725" y="5043488"/>
            <a:ext cx="142875" cy="3714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39121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4EB2B-9E1A-BD68-CBD2-6C18A237E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762" y="1100138"/>
            <a:ext cx="9133141" cy="657225"/>
          </a:xfrm>
        </p:spPr>
        <p:txBody>
          <a:bodyPr>
            <a:normAutofit fontScale="90000"/>
          </a:bodyPr>
          <a:lstStyle/>
          <a:p>
            <a:r>
              <a:rPr lang="en-US" dirty="0"/>
              <a:t>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4D6F4-2CD4-DCFD-C692-D55452626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4816" y="1757363"/>
            <a:ext cx="9892284" cy="51006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Ailbhe</a:t>
            </a:r>
          </a:p>
          <a:p>
            <a:r>
              <a:rPr lang="en-US" dirty="0"/>
              <a:t>Reclaiming Power – feeling of power back in life</a:t>
            </a:r>
          </a:p>
          <a:p>
            <a:r>
              <a:rPr lang="en-IE" dirty="0"/>
              <a:t>Humanise</a:t>
            </a:r>
            <a:r>
              <a:rPr lang="en-US" dirty="0"/>
              <a:t> Offender – reduction of fear</a:t>
            </a:r>
          </a:p>
          <a:p>
            <a:r>
              <a:rPr lang="en-US" dirty="0"/>
              <a:t>Change the Memory Card – reduced PTSD – Triggers – Window of Tolerance </a:t>
            </a:r>
          </a:p>
          <a:p>
            <a:r>
              <a:rPr lang="en-US" dirty="0"/>
              <a:t>Hope for the Future – No longer trapped by memory of Crime</a:t>
            </a:r>
          </a:p>
          <a:p>
            <a:pPr marL="0" indent="0">
              <a:buNone/>
            </a:pPr>
            <a:r>
              <a:rPr lang="en-US" b="1" dirty="0"/>
              <a:t>Martin</a:t>
            </a:r>
          </a:p>
          <a:p>
            <a:r>
              <a:rPr lang="en-IE" dirty="0"/>
              <a:t>Humanise Victim – impact on empathy / understanding of impact / to what extent impacts desistance requires more research?</a:t>
            </a:r>
          </a:p>
          <a:p>
            <a:r>
              <a:rPr lang="en-IE" dirty="0"/>
              <a:t>Honour in aftermath of dishonour – easier to live with shame/ guilt </a:t>
            </a:r>
          </a:p>
          <a:p>
            <a:r>
              <a:rPr lang="en-IE" dirty="0"/>
              <a:t> Hope for a Future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32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F4717-4CCD-3EEA-6AF2-23D27DE13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Critiques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707FF-4004-3FB1-EAC7-DB353E24B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904" y="2502567"/>
            <a:ext cx="9144000" cy="3862137"/>
          </a:xfrm>
        </p:spPr>
        <p:txBody>
          <a:bodyPr>
            <a:normAutofit fontScale="92500" lnSpcReduction="20000"/>
          </a:bodyPr>
          <a:lstStyle/>
          <a:p>
            <a:r>
              <a:rPr lang="en-IE" sz="3200" dirty="0"/>
              <a:t>Ailbhe’s exceptionalism</a:t>
            </a:r>
          </a:p>
          <a:p>
            <a:r>
              <a:rPr lang="en-IE" sz="3200" dirty="0"/>
              <a:t>Stranger easier to deal with in RJ than other SV crimes of interpersonal nature</a:t>
            </a:r>
          </a:p>
          <a:p>
            <a:r>
              <a:rPr lang="en-IE" sz="3200" dirty="0"/>
              <a:t>Retraumatising, revictimizing, privatizing of sexual crime</a:t>
            </a:r>
          </a:p>
          <a:p>
            <a:r>
              <a:rPr lang="en-IE" sz="3200" dirty="0"/>
              <a:t>Diversion of resources from sector to RJ </a:t>
            </a:r>
          </a:p>
          <a:p>
            <a:r>
              <a:rPr lang="en-IE" sz="3200" dirty="0"/>
              <a:t>What about when it does not work? </a:t>
            </a:r>
            <a:r>
              <a:rPr lang="en-IE" sz="3200"/>
              <a:t>Bad experiences?</a:t>
            </a: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74350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8E0C2-3DA6-BAD8-42C0-31FFBD341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096" y="1133856"/>
            <a:ext cx="9131808" cy="890016"/>
          </a:xfrm>
        </p:spPr>
        <p:txBody>
          <a:bodyPr>
            <a:normAutofit/>
          </a:bodyPr>
          <a:lstStyle/>
          <a:p>
            <a:r>
              <a:rPr lang="en-IE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8BAB1-EC79-F7B3-9D99-A0FEAAED9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263" y="1857375"/>
            <a:ext cx="9944100" cy="4872037"/>
          </a:xfrm>
        </p:spPr>
        <p:txBody>
          <a:bodyPr>
            <a:normAutofit fontScale="92500" lnSpcReduction="10000"/>
          </a:bodyPr>
          <a:lstStyle/>
          <a:p>
            <a:r>
              <a:rPr lang="en-IE" dirty="0"/>
              <a:t>Voluntary Process</a:t>
            </a:r>
          </a:p>
          <a:p>
            <a:r>
              <a:rPr lang="en-IE" dirty="0"/>
              <a:t>Victim Initiated</a:t>
            </a:r>
          </a:p>
          <a:p>
            <a:r>
              <a:rPr lang="en-IE" dirty="0"/>
              <a:t>Offender responsibility for harm done [different threshold to legal guilt]</a:t>
            </a:r>
          </a:p>
          <a:p>
            <a:r>
              <a:rPr lang="en-IE" dirty="0"/>
              <a:t>Preparation</a:t>
            </a:r>
          </a:p>
          <a:p>
            <a:r>
              <a:rPr lang="en-IE" dirty="0"/>
              <a:t>Skilled Advanced Practitioners – knowledge of RJ, SV, Trauma, The Law</a:t>
            </a:r>
          </a:p>
          <a:p>
            <a:r>
              <a:rPr lang="en-IE" dirty="0"/>
              <a:t>Additional or Alternative Justice Mechanism (with agreement of parties</a:t>
            </a:r>
          </a:p>
          <a:p>
            <a:r>
              <a:rPr lang="en-IE" dirty="0"/>
              <a:t>RJ Service links to Criminal Justice</a:t>
            </a:r>
          </a:p>
          <a:p>
            <a:r>
              <a:rPr lang="en-IE" dirty="0"/>
              <a:t>New Role for Lawyers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46950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AFE0B3-A697-5A42-ADAE-3DC32E241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 sz="3200" dirty="0"/>
              <a:t>Thank You</a:t>
            </a:r>
            <a:br>
              <a:rPr lang="en-US" sz="3200" dirty="0"/>
            </a:br>
            <a:r>
              <a:rPr lang="en-US" sz="32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marie.keenan@ucd.ie</a:t>
            </a:r>
            <a:r>
              <a:rPr lang="en-US" sz="3200" dirty="0"/>
              <a:t> </a:t>
            </a:r>
          </a:p>
        </p:txBody>
      </p:sp>
      <p:pic>
        <p:nvPicPr>
          <p:cNvPr id="59394" name="Content Placeholder 3" descr="https://encrypted-tbn0.gstatic.com/images?q=tbn:ANd9GcRiJrO3UhGtQU5DvjRfAl2ocmxLCwSwbLHs807Q07IXjOoVhfI7">
            <a:hlinkClick r:id="rId3"/>
            <a:extLst>
              <a:ext uri="{FF2B5EF4-FFF2-40B4-BE49-F238E27FC236}">
                <a16:creationId xmlns:a16="http://schemas.microsoft.com/office/drawing/2014/main" id="{E5F9885B-EF45-8D42-8352-FEC5426BE728}"/>
              </a:ext>
            </a:extLst>
          </p:cNvPr>
          <p:cNvPicPr>
            <a:picLocks noGrp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7" r="5892"/>
          <a:stretch/>
        </p:blipFill>
        <p:spPr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4825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33DED-4740-46D5-B41C-989F83620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Restorative Justice and Sexual 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68A20-3416-CC7B-FAA2-1E3910163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Ailbhe’s experience as point of departure for further discussion </a:t>
            </a:r>
          </a:p>
          <a:p>
            <a:r>
              <a:rPr lang="en-IE" dirty="0"/>
              <a:t>RJ as process and as transformation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79156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7F912-85F1-2C13-5F6D-8FD6FFBE6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The Characters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ABCE1-5578-D337-44F8-F793BECB5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0163" y="2443163"/>
            <a:ext cx="9744075" cy="4000500"/>
          </a:xfrm>
        </p:spPr>
        <p:txBody>
          <a:bodyPr>
            <a:normAutofit/>
          </a:bodyPr>
          <a:lstStyle/>
          <a:p>
            <a:r>
              <a:rPr lang="en-IE" dirty="0"/>
              <a:t>Ailbhe</a:t>
            </a:r>
          </a:p>
          <a:p>
            <a:r>
              <a:rPr lang="en-IE" dirty="0"/>
              <a:t>Martin</a:t>
            </a:r>
          </a:p>
          <a:p>
            <a:r>
              <a:rPr lang="en-US" dirty="0"/>
              <a:t>Declan Taylor – Probation Officer – Martin’s </a:t>
            </a:r>
            <a:r>
              <a:rPr lang="en-US" b="1" dirty="0"/>
              <a:t>Support Person</a:t>
            </a:r>
          </a:p>
          <a:p>
            <a:r>
              <a:rPr lang="en-US" dirty="0"/>
              <a:t>Marie Keenan – Ailbhe’s </a:t>
            </a:r>
            <a:r>
              <a:rPr lang="en-US" b="1" dirty="0"/>
              <a:t>Support Person</a:t>
            </a:r>
          </a:p>
          <a:p>
            <a:r>
              <a:rPr lang="en-US" dirty="0"/>
              <a:t>Gerard Dineen – Facilitator</a:t>
            </a:r>
          </a:p>
          <a:p>
            <a:r>
              <a:rPr lang="en-US" dirty="0"/>
              <a:t>Brigid </a:t>
            </a:r>
            <a:r>
              <a:rPr lang="en-US" dirty="0" err="1"/>
              <a:t>Moriarity</a:t>
            </a:r>
            <a:r>
              <a:rPr lang="en-US" dirty="0"/>
              <a:t> – Co facilitator</a:t>
            </a:r>
          </a:p>
          <a:p>
            <a:endParaRPr lang="en-US" dirty="0"/>
          </a:p>
          <a:p>
            <a:endParaRPr lang="en-US" dirty="0"/>
          </a:p>
          <a:p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02605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2EC00-3CF2-B4B2-D5CE-F7117B435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Context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6EBF4-ECFE-7DBF-E610-D05A1A1B5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903" y="2286000"/>
            <a:ext cx="9312021" cy="4343400"/>
          </a:xfrm>
        </p:spPr>
        <p:txBody>
          <a:bodyPr>
            <a:normAutofit/>
          </a:bodyPr>
          <a:lstStyle/>
          <a:p>
            <a:r>
              <a:rPr lang="en-US" dirty="0"/>
              <a:t>The Crime</a:t>
            </a:r>
          </a:p>
          <a:p>
            <a:r>
              <a:rPr lang="en-US" dirty="0"/>
              <a:t>Criminal Justice </a:t>
            </a:r>
          </a:p>
          <a:p>
            <a:r>
              <a:rPr lang="en-US" dirty="0"/>
              <a:t>Aftermath of the Crime -  ‘</a:t>
            </a:r>
            <a:r>
              <a:rPr lang="en-US" b="1" dirty="0"/>
              <a:t>Not Over’ </a:t>
            </a:r>
            <a:r>
              <a:rPr lang="en-US" dirty="0"/>
              <a:t>for Ailbhe</a:t>
            </a:r>
          </a:p>
          <a:p>
            <a:r>
              <a:rPr lang="en-US" b="1" dirty="0"/>
              <a:t>Chance / Random hearing </a:t>
            </a:r>
            <a:r>
              <a:rPr lang="en-US" dirty="0"/>
              <a:t>of RJ – Marie Keenan</a:t>
            </a:r>
          </a:p>
          <a:p>
            <a:r>
              <a:rPr lang="en-US" dirty="0"/>
              <a:t>Beginning the RJ Process – </a:t>
            </a:r>
            <a:r>
              <a:rPr lang="en-US" i="1" dirty="0"/>
              <a:t>Assessment</a:t>
            </a:r>
            <a:r>
              <a:rPr lang="en-US" dirty="0"/>
              <a:t> for RJ, </a:t>
            </a:r>
            <a:r>
              <a:rPr lang="en-US" i="1" dirty="0"/>
              <a:t>Preparation, Structure, Rules, Roles SP </a:t>
            </a:r>
            <a:r>
              <a:rPr lang="en-US" dirty="0"/>
              <a:t>etc. – takes time but no less time than conventional justice responses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410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E2B95-F99A-D1F5-BD12-B1A3A8464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847344"/>
          </a:xfrm>
        </p:spPr>
        <p:txBody>
          <a:bodyPr/>
          <a:lstStyle/>
          <a:p>
            <a:r>
              <a:rPr lang="en-US" dirty="0"/>
              <a:t>The Meeting/ The Encounter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FA664-D00E-C4CB-4418-64ACEC720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487168"/>
            <a:ext cx="9137904" cy="361188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Direct or indirect –</a:t>
            </a:r>
          </a:p>
          <a:p>
            <a:r>
              <a:rPr lang="en-US" dirty="0"/>
              <a:t>Introductions and Ground Rules</a:t>
            </a:r>
          </a:p>
          <a:p>
            <a:r>
              <a:rPr lang="en-US" b="1" dirty="0"/>
              <a:t>Statements</a:t>
            </a:r>
            <a:r>
              <a:rPr lang="en-US" dirty="0"/>
              <a:t> – Response – Decided in advance who speaks first</a:t>
            </a:r>
          </a:p>
          <a:p>
            <a:r>
              <a:rPr lang="en-US" b="1" dirty="0"/>
              <a:t>Questions</a:t>
            </a:r>
            <a:r>
              <a:rPr lang="en-US" dirty="0"/>
              <a:t> – Response</a:t>
            </a:r>
          </a:p>
          <a:p>
            <a:r>
              <a:rPr lang="en-US" b="1" dirty="0"/>
              <a:t>Agreement </a:t>
            </a:r>
            <a:r>
              <a:rPr lang="en-US" dirty="0"/>
              <a:t>– if necessary</a:t>
            </a:r>
          </a:p>
          <a:p>
            <a:r>
              <a:rPr lang="en-US" b="1" dirty="0"/>
              <a:t>Follow Up</a:t>
            </a:r>
          </a:p>
          <a:p>
            <a:r>
              <a:rPr lang="en-US" b="1" dirty="0"/>
              <a:t>Evaluation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659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6ED8E-F4D5-B687-80EA-DCF4FEA04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944880"/>
          </a:xfrm>
        </p:spPr>
        <p:txBody>
          <a:bodyPr/>
          <a:lstStyle/>
          <a:p>
            <a:r>
              <a:rPr lang="en-IE" dirty="0"/>
              <a:t>Remember Victims Justice Interests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21488-8B25-6D03-2AC3-DAB757D3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904" y="2097024"/>
            <a:ext cx="9144000" cy="400202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Acknowledgement, </a:t>
            </a:r>
          </a:p>
          <a:p>
            <a:r>
              <a:rPr lang="en-US" b="1" dirty="0"/>
              <a:t>Truth, </a:t>
            </a:r>
          </a:p>
          <a:p>
            <a:r>
              <a:rPr lang="en-US" dirty="0"/>
              <a:t>Vindication, </a:t>
            </a:r>
          </a:p>
          <a:p>
            <a:r>
              <a:rPr lang="en-US" b="1" dirty="0"/>
              <a:t>Responsibility taking/Accountability</a:t>
            </a:r>
            <a:r>
              <a:rPr lang="en-US" dirty="0"/>
              <a:t>, </a:t>
            </a:r>
          </a:p>
          <a:p>
            <a:r>
              <a:rPr lang="en-US" dirty="0"/>
              <a:t>Non recurrence, </a:t>
            </a:r>
          </a:p>
          <a:p>
            <a:r>
              <a:rPr lang="en-US" dirty="0"/>
              <a:t>Access to records, </a:t>
            </a:r>
          </a:p>
          <a:p>
            <a:r>
              <a:rPr lang="en-US" dirty="0"/>
              <a:t>Reparation, </a:t>
            </a:r>
          </a:p>
          <a:p>
            <a:r>
              <a:rPr lang="en-US" b="1" dirty="0"/>
              <a:t>Apology/forgiveness, Punishment</a:t>
            </a:r>
            <a:r>
              <a:rPr lang="en-US" dirty="0"/>
              <a:t>, - not always the desire </a:t>
            </a:r>
          </a:p>
          <a:p>
            <a:r>
              <a:rPr lang="en-US" b="1" dirty="0"/>
              <a:t>Relational Repair </a:t>
            </a:r>
            <a:r>
              <a:rPr lang="en-US" dirty="0"/>
              <a:t>– not always desired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5701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0E899-7F57-68EA-CFF8-1E7AA71DA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Key Moments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F9777-8BB4-692C-739A-31773C7841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52476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28F90-E59D-326E-43FD-70FDA52C6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143000"/>
            <a:ext cx="9144000" cy="914400"/>
          </a:xfrm>
        </p:spPr>
        <p:txBody>
          <a:bodyPr>
            <a:normAutofit/>
          </a:bodyPr>
          <a:lstStyle/>
          <a:p>
            <a:r>
              <a:rPr lang="en-US" dirty="0"/>
              <a:t>The Encounter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8AC12-2CA5-0708-B8A9-B5BFE93A2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4450" y="2057400"/>
            <a:ext cx="9347454" cy="4041648"/>
          </a:xfrm>
        </p:spPr>
        <p:txBody>
          <a:bodyPr>
            <a:normAutofit/>
          </a:bodyPr>
          <a:lstStyle/>
          <a:p>
            <a:r>
              <a:rPr lang="en-US" b="1" dirty="0"/>
              <a:t>Disposition of the Main Parties </a:t>
            </a:r>
            <a:r>
              <a:rPr lang="en-US" dirty="0"/>
              <a:t>– and how this can change during the meeting:</a:t>
            </a:r>
          </a:p>
          <a:p>
            <a:r>
              <a:rPr lang="en-US" dirty="0"/>
              <a:t>Ailbhe’s opening – Thanking Martin for coming</a:t>
            </a:r>
          </a:p>
          <a:p>
            <a:r>
              <a:rPr lang="en-US" dirty="0"/>
              <a:t>Use of word ‘Brave’ by both to each other</a:t>
            </a:r>
          </a:p>
          <a:p>
            <a:r>
              <a:rPr lang="en-US" dirty="0"/>
              <a:t>Fear, nervousness, curiosity, determination, sadness?</a:t>
            </a:r>
          </a:p>
          <a:p>
            <a:r>
              <a:rPr lang="en-US" b="1" dirty="0"/>
              <a:t>Remember Families </a:t>
            </a:r>
            <a:r>
              <a:rPr lang="en-US" dirty="0"/>
              <a:t>who may not have seen/heard each other for a long time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40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AE6FC-9AFD-93AD-541B-CAE2B226E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096" y="1213104"/>
            <a:ext cx="9144000" cy="1001459"/>
          </a:xfrm>
        </p:spPr>
        <p:txBody>
          <a:bodyPr/>
          <a:lstStyle/>
          <a:p>
            <a:r>
              <a:rPr lang="en-IE" dirty="0"/>
              <a:t>Truth telling / Honesty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402E8-F6C8-C70C-1668-F70CE1DF4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904" y="2214563"/>
            <a:ext cx="9144000" cy="3884485"/>
          </a:xfrm>
        </p:spPr>
        <p:txBody>
          <a:bodyPr/>
          <a:lstStyle/>
          <a:p>
            <a:r>
              <a:rPr lang="en-US" sz="4000" dirty="0"/>
              <a:t>Addressing the Violence/Crime/ Harm</a:t>
            </a:r>
          </a:p>
          <a:p>
            <a:r>
              <a:rPr lang="en-US" sz="4000" dirty="0"/>
              <a:t>Truth-telling [“Did you intend to kill me?” – “I don’t know etc.”]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10960334"/>
      </p:ext>
    </p:extLst>
  </p:cSld>
  <p:clrMapOvr>
    <a:masterClrMapping/>
  </p:clrMapOvr>
</p:sld>
</file>

<file path=ppt/theme/theme1.xml><?xml version="1.0" encoding="utf-8"?>
<a:theme xmlns:a="http://schemas.openxmlformats.org/drawingml/2006/main" name="PrismaticVTI">
  <a:themeElements>
    <a:clrScheme name="AnalogousFromDarkSeedLeftStep">
      <a:dk1>
        <a:srgbClr val="000000"/>
      </a:dk1>
      <a:lt1>
        <a:srgbClr val="FFFFFF"/>
      </a:lt1>
      <a:dk2>
        <a:srgbClr val="303920"/>
      </a:dk2>
      <a:lt2>
        <a:srgbClr val="E8E2E2"/>
      </a:lt2>
      <a:accent1>
        <a:srgbClr val="45AFAE"/>
      </a:accent1>
      <a:accent2>
        <a:srgbClr val="3BB17F"/>
      </a:accent2>
      <a:accent3>
        <a:srgbClr val="48B759"/>
      </a:accent3>
      <a:accent4>
        <a:srgbClr val="5AB13B"/>
      </a:accent4>
      <a:accent5>
        <a:srgbClr val="8AAC44"/>
      </a:accent5>
      <a:accent6>
        <a:srgbClr val="AEA33A"/>
      </a:accent6>
      <a:hlink>
        <a:srgbClr val="5F8D2F"/>
      </a:hlink>
      <a:folHlink>
        <a:srgbClr val="7F7F7F"/>
      </a:folHlink>
    </a:clrScheme>
    <a:fontScheme name="Custom 166">
      <a:majorFont>
        <a:latin typeface="Aharon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smaticVTI" id="{DA44D624-A564-4DE8-8446-0CD5C485C979}" vid="{8B2B1550-B69C-4156-BAEC-B2E559F94BD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665</Words>
  <Application>Microsoft Macintosh PowerPoint</Application>
  <PresentationFormat>Widescreen</PresentationFormat>
  <Paragraphs>105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Aharoni</vt:lpstr>
      <vt:lpstr>Arial</vt:lpstr>
      <vt:lpstr>Avenir Next LT Pro</vt:lpstr>
      <vt:lpstr>Calibri</vt:lpstr>
      <vt:lpstr>Verdana</vt:lpstr>
      <vt:lpstr>PrismaticVTI</vt:lpstr>
      <vt:lpstr>      Responses to Sexual Violence: How can we improve Victim-Survivor Experiences?  3rd John Fitzsimons Lecture in Criminal Law &amp; Criminal Justice Strathclyde University, March 20th 2024  Dr Marie Keenan University College Dublin Email: marie.keenan@ucd.ie  </vt:lpstr>
      <vt:lpstr>Restorative Justice and Sexual Violence</vt:lpstr>
      <vt:lpstr>The Characters</vt:lpstr>
      <vt:lpstr>The Context</vt:lpstr>
      <vt:lpstr>The Meeting/ The Encounter Process</vt:lpstr>
      <vt:lpstr>Remember Victims Justice Interests</vt:lpstr>
      <vt:lpstr>Key Moments</vt:lpstr>
      <vt:lpstr>The Encounter</vt:lpstr>
      <vt:lpstr>Truth telling / Honesty</vt:lpstr>
      <vt:lpstr>Responsibility-Taking</vt:lpstr>
      <vt:lpstr>Apology, Forgiveness, Humanizing Aspects [maybe Relational Repair]</vt:lpstr>
      <vt:lpstr>Points of Interest</vt:lpstr>
      <vt:lpstr>Explanations for Crime:</vt:lpstr>
      <vt:lpstr> Outcomes</vt:lpstr>
      <vt:lpstr>Critiques</vt:lpstr>
      <vt:lpstr>Conclusion</vt:lpstr>
      <vt:lpstr>Thank You marie.keenan@ucd.ie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Examining 'The Meeting' between Victim and Offender: Restorative Justice after Sexual Violence </dc:title>
  <dc:creator>Marie Keenan</dc:creator>
  <cp:lastModifiedBy>Marie Keenan</cp:lastModifiedBy>
  <cp:revision>16</cp:revision>
  <cp:lastPrinted>2024-03-15T15:30:18Z</cp:lastPrinted>
  <dcterms:created xsi:type="dcterms:W3CDTF">2022-05-28T17:09:07Z</dcterms:created>
  <dcterms:modified xsi:type="dcterms:W3CDTF">2024-03-26T16:35:02Z</dcterms:modified>
</cp:coreProperties>
</file>