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7" r:id="rId2"/>
    <p:sldId id="265" r:id="rId3"/>
    <p:sldId id="258" r:id="rId4"/>
    <p:sldId id="267" r:id="rId5"/>
    <p:sldId id="273" r:id="rId6"/>
    <p:sldId id="259" r:id="rId7"/>
    <p:sldId id="262" r:id="rId8"/>
    <p:sldId id="274" r:id="rId9"/>
    <p:sldId id="275" r:id="rId10"/>
    <p:sldId id="276" r:id="rId11"/>
    <p:sldId id="277" r:id="rId12"/>
    <p:sldId id="260" r:id="rId13"/>
    <p:sldId id="261" r:id="rId14"/>
    <p:sldId id="278" r:id="rId15"/>
    <p:sldId id="263" r:id="rId16"/>
    <p:sldId id="264" r:id="rId17"/>
    <p:sldId id="29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91D"/>
    <a:srgbClr val="F4F17C"/>
    <a:srgbClr val="EED982"/>
    <a:srgbClr val="E2BE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21"/>
    <p:restoredTop sz="73209" autoAdjust="0"/>
  </p:normalViewPr>
  <p:slideViewPr>
    <p:cSldViewPr snapToGrid="0" snapToObjects="1">
      <p:cViewPr varScale="1">
        <p:scale>
          <a:sx n="79" d="100"/>
          <a:sy n="79" d="100"/>
        </p:scale>
        <p:origin x="1488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F2859B-3834-40F0-905C-39E08A7D1E7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CH"/>
        </a:p>
      </dgm:t>
    </dgm:pt>
    <dgm:pt modelId="{AB3377D4-6780-44C9-AB9A-762AC6C8CBE1}">
      <dgm:prSet phldrT="[Text]"/>
      <dgm:spPr>
        <a:solidFill>
          <a:srgbClr val="FFC000"/>
        </a:solidFill>
      </dgm:spPr>
      <dgm:t>
        <a:bodyPr/>
        <a:lstStyle/>
        <a:p>
          <a:r>
            <a:rPr lang="de-CH" dirty="0"/>
            <a:t>Fear / Terror</a:t>
          </a:r>
        </a:p>
      </dgm:t>
    </dgm:pt>
    <dgm:pt modelId="{494392EE-42E8-499A-80A9-22612C310BF8}" type="parTrans" cxnId="{434655E4-FD77-4246-B795-A9D1CCB8CE73}">
      <dgm:prSet/>
      <dgm:spPr/>
      <dgm:t>
        <a:bodyPr/>
        <a:lstStyle/>
        <a:p>
          <a:endParaRPr lang="de-CH"/>
        </a:p>
      </dgm:t>
    </dgm:pt>
    <dgm:pt modelId="{DBAFB1DC-3B90-47CB-AB6F-AE7A745A0A24}" type="sibTrans" cxnId="{434655E4-FD77-4246-B795-A9D1CCB8CE73}">
      <dgm:prSet/>
      <dgm:spPr>
        <a:solidFill>
          <a:srgbClr val="F4F17C"/>
        </a:solidFill>
      </dgm:spPr>
      <dgm:t>
        <a:bodyPr/>
        <a:lstStyle/>
        <a:p>
          <a:endParaRPr lang="de-CH"/>
        </a:p>
      </dgm:t>
    </dgm:pt>
    <dgm:pt modelId="{EA35DDBB-2D53-433E-A29E-C638846FAA74}">
      <dgm:prSet phldrT="[Text]"/>
      <dgm:spPr>
        <a:solidFill>
          <a:srgbClr val="FFC000"/>
        </a:solidFill>
      </dgm:spPr>
      <dgm:t>
        <a:bodyPr/>
        <a:lstStyle/>
        <a:p>
          <a:r>
            <a:rPr lang="de-CH" dirty="0" err="1"/>
            <a:t>Safety</a:t>
          </a:r>
          <a:endParaRPr lang="de-CH" dirty="0"/>
        </a:p>
      </dgm:t>
    </dgm:pt>
    <dgm:pt modelId="{CC3B9420-FA62-4445-BBF5-A72D4BE89AB3}" type="parTrans" cxnId="{BE33CAB8-FF8D-4B3E-88FF-077D97BEA2BB}">
      <dgm:prSet/>
      <dgm:spPr/>
      <dgm:t>
        <a:bodyPr/>
        <a:lstStyle/>
        <a:p>
          <a:endParaRPr lang="de-CH"/>
        </a:p>
      </dgm:t>
    </dgm:pt>
    <dgm:pt modelId="{112A6E37-3B88-45D7-8D01-50BA16A682D6}" type="sibTrans" cxnId="{BE33CAB8-FF8D-4B3E-88FF-077D97BEA2BB}">
      <dgm:prSet/>
      <dgm:spPr/>
      <dgm:t>
        <a:bodyPr/>
        <a:lstStyle/>
        <a:p>
          <a:endParaRPr lang="de-CH"/>
        </a:p>
      </dgm:t>
    </dgm:pt>
    <dgm:pt modelId="{09616351-0BAF-44E4-AE9D-98A00991A6E8}" type="pres">
      <dgm:prSet presAssocID="{2BF2859B-3834-40F0-905C-39E08A7D1E7B}" presName="Name0" presStyleCnt="0">
        <dgm:presLayoutVars>
          <dgm:dir/>
          <dgm:resizeHandles val="exact"/>
        </dgm:presLayoutVars>
      </dgm:prSet>
      <dgm:spPr/>
    </dgm:pt>
    <dgm:pt modelId="{CFF800CC-8F53-41DB-801E-F67025C1CBC5}" type="pres">
      <dgm:prSet presAssocID="{AB3377D4-6780-44C9-AB9A-762AC6C8CBE1}" presName="node" presStyleLbl="node1" presStyleIdx="0" presStyleCnt="2">
        <dgm:presLayoutVars>
          <dgm:bulletEnabled val="1"/>
        </dgm:presLayoutVars>
      </dgm:prSet>
      <dgm:spPr/>
    </dgm:pt>
    <dgm:pt modelId="{BC6579DD-8779-4B83-BA7F-DB16F7E81891}" type="pres">
      <dgm:prSet presAssocID="{DBAFB1DC-3B90-47CB-AB6F-AE7A745A0A24}" presName="sibTrans" presStyleLbl="sibTrans2D1" presStyleIdx="0" presStyleCnt="1" custLinFactNeighborY="1824"/>
      <dgm:spPr/>
    </dgm:pt>
    <dgm:pt modelId="{D939266B-CCF1-498B-870D-9A130A9B97F4}" type="pres">
      <dgm:prSet presAssocID="{DBAFB1DC-3B90-47CB-AB6F-AE7A745A0A24}" presName="connectorText" presStyleLbl="sibTrans2D1" presStyleIdx="0" presStyleCnt="1"/>
      <dgm:spPr/>
    </dgm:pt>
    <dgm:pt modelId="{6AE30D97-3BD6-42D0-A637-D23A8A573DF9}" type="pres">
      <dgm:prSet presAssocID="{EA35DDBB-2D53-433E-A29E-C638846FAA74}" presName="node" presStyleLbl="node1" presStyleIdx="1" presStyleCnt="2" custLinFactNeighborX="117">
        <dgm:presLayoutVars>
          <dgm:bulletEnabled val="1"/>
        </dgm:presLayoutVars>
      </dgm:prSet>
      <dgm:spPr/>
    </dgm:pt>
  </dgm:ptLst>
  <dgm:cxnLst>
    <dgm:cxn modelId="{301E941F-E76E-4C28-BD36-0F5274FCCA2B}" type="presOf" srcId="{AB3377D4-6780-44C9-AB9A-762AC6C8CBE1}" destId="{CFF800CC-8F53-41DB-801E-F67025C1CBC5}" srcOrd="0" destOrd="0" presId="urn:microsoft.com/office/officeart/2005/8/layout/process1"/>
    <dgm:cxn modelId="{57419F38-821C-4611-95CC-2C923AA4504B}" type="presOf" srcId="{2BF2859B-3834-40F0-905C-39E08A7D1E7B}" destId="{09616351-0BAF-44E4-AE9D-98A00991A6E8}" srcOrd="0" destOrd="0" presId="urn:microsoft.com/office/officeart/2005/8/layout/process1"/>
    <dgm:cxn modelId="{E8E5B83D-E13E-4A1F-BBF3-20E8EF019C2C}" type="presOf" srcId="{DBAFB1DC-3B90-47CB-AB6F-AE7A745A0A24}" destId="{D939266B-CCF1-498B-870D-9A130A9B97F4}" srcOrd="1" destOrd="0" presId="urn:microsoft.com/office/officeart/2005/8/layout/process1"/>
    <dgm:cxn modelId="{9B98DA52-BDFE-4E57-B7ED-A63D038D2321}" type="presOf" srcId="{DBAFB1DC-3B90-47CB-AB6F-AE7A745A0A24}" destId="{BC6579DD-8779-4B83-BA7F-DB16F7E81891}" srcOrd="0" destOrd="0" presId="urn:microsoft.com/office/officeart/2005/8/layout/process1"/>
    <dgm:cxn modelId="{897CD873-30C3-49B2-8AD8-E7D6B7E16C86}" type="presOf" srcId="{EA35DDBB-2D53-433E-A29E-C638846FAA74}" destId="{6AE30D97-3BD6-42D0-A637-D23A8A573DF9}" srcOrd="0" destOrd="0" presId="urn:microsoft.com/office/officeart/2005/8/layout/process1"/>
    <dgm:cxn modelId="{BE33CAB8-FF8D-4B3E-88FF-077D97BEA2BB}" srcId="{2BF2859B-3834-40F0-905C-39E08A7D1E7B}" destId="{EA35DDBB-2D53-433E-A29E-C638846FAA74}" srcOrd="1" destOrd="0" parTransId="{CC3B9420-FA62-4445-BBF5-A72D4BE89AB3}" sibTransId="{112A6E37-3B88-45D7-8D01-50BA16A682D6}"/>
    <dgm:cxn modelId="{434655E4-FD77-4246-B795-A9D1CCB8CE73}" srcId="{2BF2859B-3834-40F0-905C-39E08A7D1E7B}" destId="{AB3377D4-6780-44C9-AB9A-762AC6C8CBE1}" srcOrd="0" destOrd="0" parTransId="{494392EE-42E8-499A-80A9-22612C310BF8}" sibTransId="{DBAFB1DC-3B90-47CB-AB6F-AE7A745A0A24}"/>
    <dgm:cxn modelId="{AD3E9219-72A5-4B3B-AAED-018436AD2554}" type="presParOf" srcId="{09616351-0BAF-44E4-AE9D-98A00991A6E8}" destId="{CFF800CC-8F53-41DB-801E-F67025C1CBC5}" srcOrd="0" destOrd="0" presId="urn:microsoft.com/office/officeart/2005/8/layout/process1"/>
    <dgm:cxn modelId="{E660BB6B-2046-4758-90C9-7A02FC2F690E}" type="presParOf" srcId="{09616351-0BAF-44E4-AE9D-98A00991A6E8}" destId="{BC6579DD-8779-4B83-BA7F-DB16F7E81891}" srcOrd="1" destOrd="0" presId="urn:microsoft.com/office/officeart/2005/8/layout/process1"/>
    <dgm:cxn modelId="{0159FAA5-66CC-4CA0-9E38-921CEA2E54FE}" type="presParOf" srcId="{BC6579DD-8779-4B83-BA7F-DB16F7E81891}" destId="{D939266B-CCF1-498B-870D-9A130A9B97F4}" srcOrd="0" destOrd="0" presId="urn:microsoft.com/office/officeart/2005/8/layout/process1"/>
    <dgm:cxn modelId="{A9BDD12D-023B-41B3-AA95-C917347A795D}" type="presParOf" srcId="{09616351-0BAF-44E4-AE9D-98A00991A6E8}" destId="{6AE30D97-3BD6-42D0-A637-D23A8A573DF9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BF2859B-3834-40F0-905C-39E08A7D1E7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CH"/>
        </a:p>
      </dgm:t>
    </dgm:pt>
    <dgm:pt modelId="{AB3377D4-6780-44C9-AB9A-762AC6C8CBE1}">
      <dgm:prSet phldrT="[Text]"/>
      <dgm:spPr>
        <a:solidFill>
          <a:srgbClr val="FFC000"/>
        </a:solidFill>
      </dgm:spPr>
      <dgm:t>
        <a:bodyPr/>
        <a:lstStyle/>
        <a:p>
          <a:r>
            <a:rPr lang="de-CH" dirty="0" err="1"/>
            <a:t>Disconnection</a:t>
          </a:r>
          <a:r>
            <a:rPr lang="de-CH" dirty="0"/>
            <a:t>, </a:t>
          </a:r>
          <a:r>
            <a:rPr lang="de-CH" dirty="0" err="1"/>
            <a:t>isolation</a:t>
          </a:r>
          <a:r>
            <a:rPr lang="de-CH" dirty="0"/>
            <a:t>, </a:t>
          </a:r>
          <a:r>
            <a:rPr lang="de-CH" dirty="0" err="1"/>
            <a:t>rupture</a:t>
          </a:r>
          <a:r>
            <a:rPr lang="de-CH" dirty="0"/>
            <a:t> </a:t>
          </a:r>
          <a:r>
            <a:rPr lang="de-CH" dirty="0" err="1"/>
            <a:t>of</a:t>
          </a:r>
          <a:r>
            <a:rPr lang="de-CH" dirty="0"/>
            <a:t> </a:t>
          </a:r>
          <a:r>
            <a:rPr lang="de-CH" dirty="0" err="1"/>
            <a:t>relationships</a:t>
          </a:r>
          <a:endParaRPr lang="de-CH" dirty="0"/>
        </a:p>
      </dgm:t>
    </dgm:pt>
    <dgm:pt modelId="{494392EE-42E8-499A-80A9-22612C310BF8}" type="parTrans" cxnId="{434655E4-FD77-4246-B795-A9D1CCB8CE73}">
      <dgm:prSet/>
      <dgm:spPr/>
      <dgm:t>
        <a:bodyPr/>
        <a:lstStyle/>
        <a:p>
          <a:endParaRPr lang="de-CH"/>
        </a:p>
      </dgm:t>
    </dgm:pt>
    <dgm:pt modelId="{DBAFB1DC-3B90-47CB-AB6F-AE7A745A0A24}" type="sibTrans" cxnId="{434655E4-FD77-4246-B795-A9D1CCB8CE73}">
      <dgm:prSet/>
      <dgm:spPr>
        <a:solidFill>
          <a:srgbClr val="F4F17C"/>
        </a:solidFill>
      </dgm:spPr>
      <dgm:t>
        <a:bodyPr/>
        <a:lstStyle/>
        <a:p>
          <a:endParaRPr lang="de-CH"/>
        </a:p>
      </dgm:t>
    </dgm:pt>
    <dgm:pt modelId="{EA35DDBB-2D53-433E-A29E-C638846FAA74}">
      <dgm:prSet phldrT="[Text]" custT="1"/>
      <dgm:spPr>
        <a:solidFill>
          <a:srgbClr val="FFC000"/>
        </a:solidFill>
      </dgm:spPr>
      <dgm:t>
        <a:bodyPr/>
        <a:lstStyle/>
        <a:p>
          <a:r>
            <a:rPr lang="de-CH" sz="4600" dirty="0"/>
            <a:t>Trust</a:t>
          </a:r>
        </a:p>
      </dgm:t>
    </dgm:pt>
    <dgm:pt modelId="{CC3B9420-FA62-4445-BBF5-A72D4BE89AB3}" type="parTrans" cxnId="{BE33CAB8-FF8D-4B3E-88FF-077D97BEA2BB}">
      <dgm:prSet/>
      <dgm:spPr/>
      <dgm:t>
        <a:bodyPr/>
        <a:lstStyle/>
        <a:p>
          <a:endParaRPr lang="de-CH"/>
        </a:p>
      </dgm:t>
    </dgm:pt>
    <dgm:pt modelId="{112A6E37-3B88-45D7-8D01-50BA16A682D6}" type="sibTrans" cxnId="{BE33CAB8-FF8D-4B3E-88FF-077D97BEA2BB}">
      <dgm:prSet/>
      <dgm:spPr/>
      <dgm:t>
        <a:bodyPr/>
        <a:lstStyle/>
        <a:p>
          <a:endParaRPr lang="de-CH"/>
        </a:p>
      </dgm:t>
    </dgm:pt>
    <dgm:pt modelId="{09616351-0BAF-44E4-AE9D-98A00991A6E8}" type="pres">
      <dgm:prSet presAssocID="{2BF2859B-3834-40F0-905C-39E08A7D1E7B}" presName="Name0" presStyleCnt="0">
        <dgm:presLayoutVars>
          <dgm:dir/>
          <dgm:resizeHandles val="exact"/>
        </dgm:presLayoutVars>
      </dgm:prSet>
      <dgm:spPr/>
    </dgm:pt>
    <dgm:pt modelId="{CFF800CC-8F53-41DB-801E-F67025C1CBC5}" type="pres">
      <dgm:prSet presAssocID="{AB3377D4-6780-44C9-AB9A-762AC6C8CBE1}" presName="node" presStyleLbl="node1" presStyleIdx="0" presStyleCnt="2">
        <dgm:presLayoutVars>
          <dgm:bulletEnabled val="1"/>
        </dgm:presLayoutVars>
      </dgm:prSet>
      <dgm:spPr/>
    </dgm:pt>
    <dgm:pt modelId="{BC6579DD-8779-4B83-BA7F-DB16F7E81891}" type="pres">
      <dgm:prSet presAssocID="{DBAFB1DC-3B90-47CB-AB6F-AE7A745A0A24}" presName="sibTrans" presStyleLbl="sibTrans2D1" presStyleIdx="0" presStyleCnt="1"/>
      <dgm:spPr/>
    </dgm:pt>
    <dgm:pt modelId="{D939266B-CCF1-498B-870D-9A130A9B97F4}" type="pres">
      <dgm:prSet presAssocID="{DBAFB1DC-3B90-47CB-AB6F-AE7A745A0A24}" presName="connectorText" presStyleLbl="sibTrans2D1" presStyleIdx="0" presStyleCnt="1"/>
      <dgm:spPr/>
    </dgm:pt>
    <dgm:pt modelId="{6AE30D97-3BD6-42D0-A637-D23A8A573DF9}" type="pres">
      <dgm:prSet presAssocID="{EA35DDBB-2D53-433E-A29E-C638846FAA74}" presName="node" presStyleLbl="node1" presStyleIdx="1" presStyleCnt="2" custLinFactNeighborX="631" custLinFactNeighborY="1733">
        <dgm:presLayoutVars>
          <dgm:bulletEnabled val="1"/>
        </dgm:presLayoutVars>
      </dgm:prSet>
      <dgm:spPr/>
    </dgm:pt>
  </dgm:ptLst>
  <dgm:cxnLst>
    <dgm:cxn modelId="{60CA5274-F73B-4140-8D35-3607F9626CE2}" type="presOf" srcId="{2BF2859B-3834-40F0-905C-39E08A7D1E7B}" destId="{09616351-0BAF-44E4-AE9D-98A00991A6E8}" srcOrd="0" destOrd="0" presId="urn:microsoft.com/office/officeart/2005/8/layout/process1"/>
    <dgm:cxn modelId="{972610A1-9BAD-4D99-B9EF-D15D9E4B2EDE}" type="presOf" srcId="{DBAFB1DC-3B90-47CB-AB6F-AE7A745A0A24}" destId="{BC6579DD-8779-4B83-BA7F-DB16F7E81891}" srcOrd="0" destOrd="0" presId="urn:microsoft.com/office/officeart/2005/8/layout/process1"/>
    <dgm:cxn modelId="{8E0F96AA-688B-4E58-A6AC-E6A4AE707821}" type="presOf" srcId="{DBAFB1DC-3B90-47CB-AB6F-AE7A745A0A24}" destId="{D939266B-CCF1-498B-870D-9A130A9B97F4}" srcOrd="1" destOrd="0" presId="urn:microsoft.com/office/officeart/2005/8/layout/process1"/>
    <dgm:cxn modelId="{BE33CAB8-FF8D-4B3E-88FF-077D97BEA2BB}" srcId="{2BF2859B-3834-40F0-905C-39E08A7D1E7B}" destId="{EA35DDBB-2D53-433E-A29E-C638846FAA74}" srcOrd="1" destOrd="0" parTransId="{CC3B9420-FA62-4445-BBF5-A72D4BE89AB3}" sibTransId="{112A6E37-3B88-45D7-8D01-50BA16A682D6}"/>
    <dgm:cxn modelId="{0B2FD7BF-ACA1-4062-8A44-EA7295830F18}" type="presOf" srcId="{EA35DDBB-2D53-433E-A29E-C638846FAA74}" destId="{6AE30D97-3BD6-42D0-A637-D23A8A573DF9}" srcOrd="0" destOrd="0" presId="urn:microsoft.com/office/officeart/2005/8/layout/process1"/>
    <dgm:cxn modelId="{434655E4-FD77-4246-B795-A9D1CCB8CE73}" srcId="{2BF2859B-3834-40F0-905C-39E08A7D1E7B}" destId="{AB3377D4-6780-44C9-AB9A-762AC6C8CBE1}" srcOrd="0" destOrd="0" parTransId="{494392EE-42E8-499A-80A9-22612C310BF8}" sibTransId="{DBAFB1DC-3B90-47CB-AB6F-AE7A745A0A24}"/>
    <dgm:cxn modelId="{4F24E4EA-E466-42D5-956B-35F94D81241C}" type="presOf" srcId="{AB3377D4-6780-44C9-AB9A-762AC6C8CBE1}" destId="{CFF800CC-8F53-41DB-801E-F67025C1CBC5}" srcOrd="0" destOrd="0" presId="urn:microsoft.com/office/officeart/2005/8/layout/process1"/>
    <dgm:cxn modelId="{5BB3EB45-38F1-4131-9B49-9B60D63690CB}" type="presParOf" srcId="{09616351-0BAF-44E4-AE9D-98A00991A6E8}" destId="{CFF800CC-8F53-41DB-801E-F67025C1CBC5}" srcOrd="0" destOrd="0" presId="urn:microsoft.com/office/officeart/2005/8/layout/process1"/>
    <dgm:cxn modelId="{FD420E35-1AC6-4EE7-80F5-E6BC14F90D27}" type="presParOf" srcId="{09616351-0BAF-44E4-AE9D-98A00991A6E8}" destId="{BC6579DD-8779-4B83-BA7F-DB16F7E81891}" srcOrd="1" destOrd="0" presId="urn:microsoft.com/office/officeart/2005/8/layout/process1"/>
    <dgm:cxn modelId="{BEDD55DF-0366-4613-9082-DCBCE4417B4F}" type="presParOf" srcId="{BC6579DD-8779-4B83-BA7F-DB16F7E81891}" destId="{D939266B-CCF1-498B-870D-9A130A9B97F4}" srcOrd="0" destOrd="0" presId="urn:microsoft.com/office/officeart/2005/8/layout/process1"/>
    <dgm:cxn modelId="{BFCCF12E-FE55-4991-9499-E475D7E8ECDA}" type="presParOf" srcId="{09616351-0BAF-44E4-AE9D-98A00991A6E8}" destId="{6AE30D97-3BD6-42D0-A637-D23A8A573DF9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BF2859B-3834-40F0-905C-39E08A7D1E7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CH"/>
        </a:p>
      </dgm:t>
    </dgm:pt>
    <dgm:pt modelId="{AB3377D4-6780-44C9-AB9A-762AC6C8CBE1}">
      <dgm:prSet phldrT="[Text]"/>
      <dgm:spPr>
        <a:solidFill>
          <a:srgbClr val="FFC000"/>
        </a:solidFill>
      </dgm:spPr>
      <dgm:t>
        <a:bodyPr/>
        <a:lstStyle/>
        <a:p>
          <a:r>
            <a:rPr lang="de-CH" dirty="0" err="1"/>
            <a:t>Choicelessness</a:t>
          </a:r>
          <a:r>
            <a:rPr lang="de-CH" dirty="0"/>
            <a:t>, lack </a:t>
          </a:r>
          <a:r>
            <a:rPr lang="de-CH" dirty="0" err="1"/>
            <a:t>of</a:t>
          </a:r>
          <a:r>
            <a:rPr lang="de-CH" dirty="0"/>
            <a:t> </a:t>
          </a:r>
          <a:r>
            <a:rPr lang="de-CH" dirty="0" err="1"/>
            <a:t>control</a:t>
          </a:r>
          <a:endParaRPr lang="de-CH" dirty="0"/>
        </a:p>
      </dgm:t>
    </dgm:pt>
    <dgm:pt modelId="{494392EE-42E8-499A-80A9-22612C310BF8}" type="parTrans" cxnId="{434655E4-FD77-4246-B795-A9D1CCB8CE73}">
      <dgm:prSet/>
      <dgm:spPr/>
      <dgm:t>
        <a:bodyPr/>
        <a:lstStyle/>
        <a:p>
          <a:endParaRPr lang="de-CH"/>
        </a:p>
      </dgm:t>
    </dgm:pt>
    <dgm:pt modelId="{DBAFB1DC-3B90-47CB-AB6F-AE7A745A0A24}" type="sibTrans" cxnId="{434655E4-FD77-4246-B795-A9D1CCB8CE73}">
      <dgm:prSet/>
      <dgm:spPr>
        <a:solidFill>
          <a:srgbClr val="F4F17C"/>
        </a:solidFill>
      </dgm:spPr>
      <dgm:t>
        <a:bodyPr/>
        <a:lstStyle/>
        <a:p>
          <a:endParaRPr lang="de-CH"/>
        </a:p>
      </dgm:t>
    </dgm:pt>
    <dgm:pt modelId="{EA35DDBB-2D53-433E-A29E-C638846FAA74}">
      <dgm:prSet phldrT="[Text]" custT="1"/>
      <dgm:spPr>
        <a:solidFill>
          <a:srgbClr val="FFC91D"/>
        </a:solidFill>
      </dgm:spPr>
      <dgm:t>
        <a:bodyPr/>
        <a:lstStyle/>
        <a:p>
          <a:r>
            <a:rPr lang="de-CH" sz="4600" dirty="0"/>
            <a:t>Choice</a:t>
          </a:r>
        </a:p>
      </dgm:t>
    </dgm:pt>
    <dgm:pt modelId="{CC3B9420-FA62-4445-BBF5-A72D4BE89AB3}" type="parTrans" cxnId="{BE33CAB8-FF8D-4B3E-88FF-077D97BEA2BB}">
      <dgm:prSet/>
      <dgm:spPr/>
      <dgm:t>
        <a:bodyPr/>
        <a:lstStyle/>
        <a:p>
          <a:endParaRPr lang="de-CH"/>
        </a:p>
      </dgm:t>
    </dgm:pt>
    <dgm:pt modelId="{112A6E37-3B88-45D7-8D01-50BA16A682D6}" type="sibTrans" cxnId="{BE33CAB8-FF8D-4B3E-88FF-077D97BEA2BB}">
      <dgm:prSet/>
      <dgm:spPr/>
      <dgm:t>
        <a:bodyPr/>
        <a:lstStyle/>
        <a:p>
          <a:endParaRPr lang="de-CH"/>
        </a:p>
      </dgm:t>
    </dgm:pt>
    <dgm:pt modelId="{09616351-0BAF-44E4-AE9D-98A00991A6E8}" type="pres">
      <dgm:prSet presAssocID="{2BF2859B-3834-40F0-905C-39E08A7D1E7B}" presName="Name0" presStyleCnt="0">
        <dgm:presLayoutVars>
          <dgm:dir/>
          <dgm:resizeHandles val="exact"/>
        </dgm:presLayoutVars>
      </dgm:prSet>
      <dgm:spPr/>
    </dgm:pt>
    <dgm:pt modelId="{CFF800CC-8F53-41DB-801E-F67025C1CBC5}" type="pres">
      <dgm:prSet presAssocID="{AB3377D4-6780-44C9-AB9A-762AC6C8CBE1}" presName="node" presStyleLbl="node1" presStyleIdx="0" presStyleCnt="2">
        <dgm:presLayoutVars>
          <dgm:bulletEnabled val="1"/>
        </dgm:presLayoutVars>
      </dgm:prSet>
      <dgm:spPr/>
    </dgm:pt>
    <dgm:pt modelId="{BC6579DD-8779-4B83-BA7F-DB16F7E81891}" type="pres">
      <dgm:prSet presAssocID="{DBAFB1DC-3B90-47CB-AB6F-AE7A745A0A24}" presName="sibTrans" presStyleLbl="sibTrans2D1" presStyleIdx="0" presStyleCnt="1"/>
      <dgm:spPr/>
    </dgm:pt>
    <dgm:pt modelId="{D939266B-CCF1-498B-870D-9A130A9B97F4}" type="pres">
      <dgm:prSet presAssocID="{DBAFB1DC-3B90-47CB-AB6F-AE7A745A0A24}" presName="connectorText" presStyleLbl="sibTrans2D1" presStyleIdx="0" presStyleCnt="1"/>
      <dgm:spPr/>
    </dgm:pt>
    <dgm:pt modelId="{6AE30D97-3BD6-42D0-A637-D23A8A573DF9}" type="pres">
      <dgm:prSet presAssocID="{EA35DDBB-2D53-433E-A29E-C638846FAA74}" presName="node" presStyleLbl="node1" presStyleIdx="1" presStyleCnt="2" custLinFactNeighborX="631" custLinFactNeighborY="1733">
        <dgm:presLayoutVars>
          <dgm:bulletEnabled val="1"/>
        </dgm:presLayoutVars>
      </dgm:prSet>
      <dgm:spPr/>
    </dgm:pt>
  </dgm:ptLst>
  <dgm:cxnLst>
    <dgm:cxn modelId="{2F19DD02-E371-4B97-AE55-8B90433B3A46}" type="presOf" srcId="{AB3377D4-6780-44C9-AB9A-762AC6C8CBE1}" destId="{CFF800CC-8F53-41DB-801E-F67025C1CBC5}" srcOrd="0" destOrd="0" presId="urn:microsoft.com/office/officeart/2005/8/layout/process1"/>
    <dgm:cxn modelId="{E7B25536-1B72-4FB3-8D7A-B6FECB9A11D9}" type="presOf" srcId="{2BF2859B-3834-40F0-905C-39E08A7D1E7B}" destId="{09616351-0BAF-44E4-AE9D-98A00991A6E8}" srcOrd="0" destOrd="0" presId="urn:microsoft.com/office/officeart/2005/8/layout/process1"/>
    <dgm:cxn modelId="{83E71E72-F06B-44CF-892B-5A4C687369DF}" type="presOf" srcId="{EA35DDBB-2D53-433E-A29E-C638846FAA74}" destId="{6AE30D97-3BD6-42D0-A637-D23A8A573DF9}" srcOrd="0" destOrd="0" presId="urn:microsoft.com/office/officeart/2005/8/layout/process1"/>
    <dgm:cxn modelId="{BE33CAB8-FF8D-4B3E-88FF-077D97BEA2BB}" srcId="{2BF2859B-3834-40F0-905C-39E08A7D1E7B}" destId="{EA35DDBB-2D53-433E-A29E-C638846FAA74}" srcOrd="1" destOrd="0" parTransId="{CC3B9420-FA62-4445-BBF5-A72D4BE89AB3}" sibTransId="{112A6E37-3B88-45D7-8D01-50BA16A682D6}"/>
    <dgm:cxn modelId="{B4217DD9-0A5D-4DC7-8F99-5A2B9B3C0065}" type="presOf" srcId="{DBAFB1DC-3B90-47CB-AB6F-AE7A745A0A24}" destId="{BC6579DD-8779-4B83-BA7F-DB16F7E81891}" srcOrd="0" destOrd="0" presId="urn:microsoft.com/office/officeart/2005/8/layout/process1"/>
    <dgm:cxn modelId="{434655E4-FD77-4246-B795-A9D1CCB8CE73}" srcId="{2BF2859B-3834-40F0-905C-39E08A7D1E7B}" destId="{AB3377D4-6780-44C9-AB9A-762AC6C8CBE1}" srcOrd="0" destOrd="0" parTransId="{494392EE-42E8-499A-80A9-22612C310BF8}" sibTransId="{DBAFB1DC-3B90-47CB-AB6F-AE7A745A0A24}"/>
    <dgm:cxn modelId="{658195E5-C2BB-4F2C-99E4-E64F83525A09}" type="presOf" srcId="{DBAFB1DC-3B90-47CB-AB6F-AE7A745A0A24}" destId="{D939266B-CCF1-498B-870D-9A130A9B97F4}" srcOrd="1" destOrd="0" presId="urn:microsoft.com/office/officeart/2005/8/layout/process1"/>
    <dgm:cxn modelId="{AC2B0501-93B8-4F3D-B9B4-50E842B98582}" type="presParOf" srcId="{09616351-0BAF-44E4-AE9D-98A00991A6E8}" destId="{CFF800CC-8F53-41DB-801E-F67025C1CBC5}" srcOrd="0" destOrd="0" presId="urn:microsoft.com/office/officeart/2005/8/layout/process1"/>
    <dgm:cxn modelId="{E264B3AB-C186-45BD-944F-8E9502209740}" type="presParOf" srcId="{09616351-0BAF-44E4-AE9D-98A00991A6E8}" destId="{BC6579DD-8779-4B83-BA7F-DB16F7E81891}" srcOrd="1" destOrd="0" presId="urn:microsoft.com/office/officeart/2005/8/layout/process1"/>
    <dgm:cxn modelId="{176908FF-7D73-4A26-AAB9-D840CF04C5CB}" type="presParOf" srcId="{BC6579DD-8779-4B83-BA7F-DB16F7E81891}" destId="{D939266B-CCF1-498B-870D-9A130A9B97F4}" srcOrd="0" destOrd="0" presId="urn:microsoft.com/office/officeart/2005/8/layout/process1"/>
    <dgm:cxn modelId="{62E9528E-DFA6-496F-AF38-D73B74CB9474}" type="presParOf" srcId="{09616351-0BAF-44E4-AE9D-98A00991A6E8}" destId="{6AE30D97-3BD6-42D0-A637-D23A8A573DF9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BF2859B-3834-40F0-905C-39E08A7D1E7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CH"/>
        </a:p>
      </dgm:t>
    </dgm:pt>
    <dgm:pt modelId="{AB3377D4-6780-44C9-AB9A-762AC6C8CBE1}">
      <dgm:prSet phldrT="[Text]"/>
      <dgm:spPr>
        <a:solidFill>
          <a:srgbClr val="FFC91D"/>
        </a:solidFill>
      </dgm:spPr>
      <dgm:t>
        <a:bodyPr/>
        <a:lstStyle/>
        <a:p>
          <a:r>
            <a:rPr lang="de-CH" dirty="0"/>
            <a:t>Feeling at </a:t>
          </a:r>
          <a:r>
            <a:rPr lang="de-CH" dirty="0" err="1"/>
            <a:t>the</a:t>
          </a:r>
          <a:r>
            <a:rPr lang="de-CH" dirty="0"/>
            <a:t> </a:t>
          </a:r>
          <a:r>
            <a:rPr lang="de-CH" dirty="0" err="1"/>
            <a:t>mercy</a:t>
          </a:r>
          <a:r>
            <a:rPr lang="de-CH" dirty="0"/>
            <a:t> </a:t>
          </a:r>
          <a:r>
            <a:rPr lang="de-CH" dirty="0" err="1"/>
            <a:t>of</a:t>
          </a:r>
          <a:r>
            <a:rPr lang="de-CH" dirty="0"/>
            <a:t> </a:t>
          </a:r>
          <a:r>
            <a:rPr lang="de-CH" dirty="0" err="1"/>
            <a:t>someone</a:t>
          </a:r>
          <a:r>
            <a:rPr lang="de-CH" dirty="0"/>
            <a:t> </a:t>
          </a:r>
          <a:r>
            <a:rPr lang="de-CH" dirty="0" err="1"/>
            <a:t>else</a:t>
          </a:r>
          <a:endParaRPr lang="de-CH" dirty="0"/>
        </a:p>
      </dgm:t>
    </dgm:pt>
    <dgm:pt modelId="{494392EE-42E8-499A-80A9-22612C310BF8}" type="parTrans" cxnId="{434655E4-FD77-4246-B795-A9D1CCB8CE73}">
      <dgm:prSet/>
      <dgm:spPr/>
      <dgm:t>
        <a:bodyPr/>
        <a:lstStyle/>
        <a:p>
          <a:endParaRPr lang="de-CH"/>
        </a:p>
      </dgm:t>
    </dgm:pt>
    <dgm:pt modelId="{DBAFB1DC-3B90-47CB-AB6F-AE7A745A0A24}" type="sibTrans" cxnId="{434655E4-FD77-4246-B795-A9D1CCB8CE73}">
      <dgm:prSet/>
      <dgm:spPr>
        <a:solidFill>
          <a:srgbClr val="F4F17C"/>
        </a:solidFill>
      </dgm:spPr>
      <dgm:t>
        <a:bodyPr/>
        <a:lstStyle/>
        <a:p>
          <a:endParaRPr lang="de-CH"/>
        </a:p>
      </dgm:t>
    </dgm:pt>
    <dgm:pt modelId="{EA35DDBB-2D53-433E-A29E-C638846FAA74}">
      <dgm:prSet phldrT="[Text]" custT="1"/>
      <dgm:spPr>
        <a:solidFill>
          <a:srgbClr val="FFC91D"/>
        </a:solidFill>
      </dgm:spPr>
      <dgm:t>
        <a:bodyPr/>
        <a:lstStyle/>
        <a:p>
          <a:r>
            <a:rPr lang="de-CH" sz="4600" dirty="0" err="1"/>
            <a:t>Collaboration</a:t>
          </a:r>
          <a:endParaRPr lang="de-CH" sz="4600" dirty="0"/>
        </a:p>
      </dgm:t>
    </dgm:pt>
    <dgm:pt modelId="{CC3B9420-FA62-4445-BBF5-A72D4BE89AB3}" type="parTrans" cxnId="{BE33CAB8-FF8D-4B3E-88FF-077D97BEA2BB}">
      <dgm:prSet/>
      <dgm:spPr/>
      <dgm:t>
        <a:bodyPr/>
        <a:lstStyle/>
        <a:p>
          <a:endParaRPr lang="de-CH"/>
        </a:p>
      </dgm:t>
    </dgm:pt>
    <dgm:pt modelId="{112A6E37-3B88-45D7-8D01-50BA16A682D6}" type="sibTrans" cxnId="{BE33CAB8-FF8D-4B3E-88FF-077D97BEA2BB}">
      <dgm:prSet/>
      <dgm:spPr/>
      <dgm:t>
        <a:bodyPr/>
        <a:lstStyle/>
        <a:p>
          <a:endParaRPr lang="de-CH"/>
        </a:p>
      </dgm:t>
    </dgm:pt>
    <dgm:pt modelId="{09616351-0BAF-44E4-AE9D-98A00991A6E8}" type="pres">
      <dgm:prSet presAssocID="{2BF2859B-3834-40F0-905C-39E08A7D1E7B}" presName="Name0" presStyleCnt="0">
        <dgm:presLayoutVars>
          <dgm:dir/>
          <dgm:resizeHandles val="exact"/>
        </dgm:presLayoutVars>
      </dgm:prSet>
      <dgm:spPr/>
    </dgm:pt>
    <dgm:pt modelId="{CFF800CC-8F53-41DB-801E-F67025C1CBC5}" type="pres">
      <dgm:prSet presAssocID="{AB3377D4-6780-44C9-AB9A-762AC6C8CBE1}" presName="node" presStyleLbl="node1" presStyleIdx="0" presStyleCnt="2">
        <dgm:presLayoutVars>
          <dgm:bulletEnabled val="1"/>
        </dgm:presLayoutVars>
      </dgm:prSet>
      <dgm:spPr/>
    </dgm:pt>
    <dgm:pt modelId="{BC6579DD-8779-4B83-BA7F-DB16F7E81891}" type="pres">
      <dgm:prSet presAssocID="{DBAFB1DC-3B90-47CB-AB6F-AE7A745A0A24}" presName="sibTrans" presStyleLbl="sibTrans2D1" presStyleIdx="0" presStyleCnt="1"/>
      <dgm:spPr/>
    </dgm:pt>
    <dgm:pt modelId="{D939266B-CCF1-498B-870D-9A130A9B97F4}" type="pres">
      <dgm:prSet presAssocID="{DBAFB1DC-3B90-47CB-AB6F-AE7A745A0A24}" presName="connectorText" presStyleLbl="sibTrans2D1" presStyleIdx="0" presStyleCnt="1"/>
      <dgm:spPr/>
    </dgm:pt>
    <dgm:pt modelId="{6AE30D97-3BD6-42D0-A637-D23A8A573DF9}" type="pres">
      <dgm:prSet presAssocID="{EA35DDBB-2D53-433E-A29E-C638846FAA74}" presName="node" presStyleLbl="node1" presStyleIdx="1" presStyleCnt="2" custLinFactNeighborX="631" custLinFactNeighborY="1733">
        <dgm:presLayoutVars>
          <dgm:bulletEnabled val="1"/>
        </dgm:presLayoutVars>
      </dgm:prSet>
      <dgm:spPr/>
    </dgm:pt>
  </dgm:ptLst>
  <dgm:cxnLst>
    <dgm:cxn modelId="{19E03D13-D569-435C-BB44-C996C2BA150A}" type="presOf" srcId="{DBAFB1DC-3B90-47CB-AB6F-AE7A745A0A24}" destId="{D939266B-CCF1-498B-870D-9A130A9B97F4}" srcOrd="1" destOrd="0" presId="urn:microsoft.com/office/officeart/2005/8/layout/process1"/>
    <dgm:cxn modelId="{C43DD845-EACF-49C0-A63E-AC3D4A52DE71}" type="presOf" srcId="{DBAFB1DC-3B90-47CB-AB6F-AE7A745A0A24}" destId="{BC6579DD-8779-4B83-BA7F-DB16F7E81891}" srcOrd="0" destOrd="0" presId="urn:microsoft.com/office/officeart/2005/8/layout/process1"/>
    <dgm:cxn modelId="{131DCD5E-DD7C-4D72-9EED-F7E12DF551C9}" type="presOf" srcId="{EA35DDBB-2D53-433E-A29E-C638846FAA74}" destId="{6AE30D97-3BD6-42D0-A637-D23A8A573DF9}" srcOrd="0" destOrd="0" presId="urn:microsoft.com/office/officeart/2005/8/layout/process1"/>
    <dgm:cxn modelId="{C151A79C-864B-4A2B-9695-62CDD6EDE765}" type="presOf" srcId="{AB3377D4-6780-44C9-AB9A-762AC6C8CBE1}" destId="{CFF800CC-8F53-41DB-801E-F67025C1CBC5}" srcOrd="0" destOrd="0" presId="urn:microsoft.com/office/officeart/2005/8/layout/process1"/>
    <dgm:cxn modelId="{BE33CAB8-FF8D-4B3E-88FF-077D97BEA2BB}" srcId="{2BF2859B-3834-40F0-905C-39E08A7D1E7B}" destId="{EA35DDBB-2D53-433E-A29E-C638846FAA74}" srcOrd="1" destOrd="0" parTransId="{CC3B9420-FA62-4445-BBF5-A72D4BE89AB3}" sibTransId="{112A6E37-3B88-45D7-8D01-50BA16A682D6}"/>
    <dgm:cxn modelId="{654C6AD5-5BBA-4C70-B13E-49BFC4C54AF2}" type="presOf" srcId="{2BF2859B-3834-40F0-905C-39E08A7D1E7B}" destId="{09616351-0BAF-44E4-AE9D-98A00991A6E8}" srcOrd="0" destOrd="0" presId="urn:microsoft.com/office/officeart/2005/8/layout/process1"/>
    <dgm:cxn modelId="{434655E4-FD77-4246-B795-A9D1CCB8CE73}" srcId="{2BF2859B-3834-40F0-905C-39E08A7D1E7B}" destId="{AB3377D4-6780-44C9-AB9A-762AC6C8CBE1}" srcOrd="0" destOrd="0" parTransId="{494392EE-42E8-499A-80A9-22612C310BF8}" sibTransId="{DBAFB1DC-3B90-47CB-AB6F-AE7A745A0A24}"/>
    <dgm:cxn modelId="{32B3DAAD-6B09-4D2A-A4CB-1623FAE756D3}" type="presParOf" srcId="{09616351-0BAF-44E4-AE9D-98A00991A6E8}" destId="{CFF800CC-8F53-41DB-801E-F67025C1CBC5}" srcOrd="0" destOrd="0" presId="urn:microsoft.com/office/officeart/2005/8/layout/process1"/>
    <dgm:cxn modelId="{AA15ADCA-D65A-4408-A053-6AE2C4AD8D93}" type="presParOf" srcId="{09616351-0BAF-44E4-AE9D-98A00991A6E8}" destId="{BC6579DD-8779-4B83-BA7F-DB16F7E81891}" srcOrd="1" destOrd="0" presId="urn:microsoft.com/office/officeart/2005/8/layout/process1"/>
    <dgm:cxn modelId="{13BDC4EE-B2AD-4B2B-9619-42AD31700DB5}" type="presParOf" srcId="{BC6579DD-8779-4B83-BA7F-DB16F7E81891}" destId="{D939266B-CCF1-498B-870D-9A130A9B97F4}" srcOrd="0" destOrd="0" presId="urn:microsoft.com/office/officeart/2005/8/layout/process1"/>
    <dgm:cxn modelId="{CF8C8E7B-8DEA-49CE-B86F-89F4BD7D2D84}" type="presParOf" srcId="{09616351-0BAF-44E4-AE9D-98A00991A6E8}" destId="{6AE30D97-3BD6-42D0-A637-D23A8A573DF9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BF2859B-3834-40F0-905C-39E08A7D1E7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CH"/>
        </a:p>
      </dgm:t>
    </dgm:pt>
    <dgm:pt modelId="{AB3377D4-6780-44C9-AB9A-762AC6C8CBE1}">
      <dgm:prSet phldrT="[Text]"/>
      <dgm:spPr>
        <a:solidFill>
          <a:srgbClr val="FFC91D"/>
        </a:solidFill>
      </dgm:spPr>
      <dgm:t>
        <a:bodyPr/>
        <a:lstStyle/>
        <a:p>
          <a:r>
            <a:rPr lang="de-CH" dirty="0" err="1"/>
            <a:t>Disempowerment</a:t>
          </a:r>
          <a:r>
            <a:rPr lang="de-CH" dirty="0"/>
            <a:t>, </a:t>
          </a:r>
          <a:r>
            <a:rPr lang="de-CH" dirty="0" err="1"/>
            <a:t>speechlessness</a:t>
          </a:r>
          <a:r>
            <a:rPr lang="de-CH" dirty="0"/>
            <a:t>, </a:t>
          </a:r>
          <a:r>
            <a:rPr lang="de-CH" dirty="0" err="1"/>
            <a:t>senselessness</a:t>
          </a:r>
          <a:endParaRPr lang="de-CH" dirty="0"/>
        </a:p>
      </dgm:t>
    </dgm:pt>
    <dgm:pt modelId="{494392EE-42E8-499A-80A9-22612C310BF8}" type="parTrans" cxnId="{434655E4-FD77-4246-B795-A9D1CCB8CE73}">
      <dgm:prSet/>
      <dgm:spPr/>
      <dgm:t>
        <a:bodyPr/>
        <a:lstStyle/>
        <a:p>
          <a:endParaRPr lang="de-CH"/>
        </a:p>
      </dgm:t>
    </dgm:pt>
    <dgm:pt modelId="{DBAFB1DC-3B90-47CB-AB6F-AE7A745A0A24}" type="sibTrans" cxnId="{434655E4-FD77-4246-B795-A9D1CCB8CE73}">
      <dgm:prSet/>
      <dgm:spPr>
        <a:solidFill>
          <a:srgbClr val="F4F17C"/>
        </a:solidFill>
      </dgm:spPr>
      <dgm:t>
        <a:bodyPr/>
        <a:lstStyle/>
        <a:p>
          <a:endParaRPr lang="de-CH"/>
        </a:p>
      </dgm:t>
    </dgm:pt>
    <dgm:pt modelId="{EA35DDBB-2D53-433E-A29E-C638846FAA74}">
      <dgm:prSet phldrT="[Text]" custT="1"/>
      <dgm:spPr>
        <a:solidFill>
          <a:srgbClr val="FFC91D"/>
        </a:solidFill>
      </dgm:spPr>
      <dgm:t>
        <a:bodyPr/>
        <a:lstStyle/>
        <a:p>
          <a:r>
            <a:rPr lang="de-CH" sz="4600" dirty="0" err="1"/>
            <a:t>Empowerment</a:t>
          </a:r>
          <a:endParaRPr lang="de-CH" sz="4600" dirty="0"/>
        </a:p>
      </dgm:t>
    </dgm:pt>
    <dgm:pt modelId="{CC3B9420-FA62-4445-BBF5-A72D4BE89AB3}" type="parTrans" cxnId="{BE33CAB8-FF8D-4B3E-88FF-077D97BEA2BB}">
      <dgm:prSet/>
      <dgm:spPr/>
      <dgm:t>
        <a:bodyPr/>
        <a:lstStyle/>
        <a:p>
          <a:endParaRPr lang="de-CH"/>
        </a:p>
      </dgm:t>
    </dgm:pt>
    <dgm:pt modelId="{112A6E37-3B88-45D7-8D01-50BA16A682D6}" type="sibTrans" cxnId="{BE33CAB8-FF8D-4B3E-88FF-077D97BEA2BB}">
      <dgm:prSet/>
      <dgm:spPr/>
      <dgm:t>
        <a:bodyPr/>
        <a:lstStyle/>
        <a:p>
          <a:endParaRPr lang="de-CH"/>
        </a:p>
      </dgm:t>
    </dgm:pt>
    <dgm:pt modelId="{09616351-0BAF-44E4-AE9D-98A00991A6E8}" type="pres">
      <dgm:prSet presAssocID="{2BF2859B-3834-40F0-905C-39E08A7D1E7B}" presName="Name0" presStyleCnt="0">
        <dgm:presLayoutVars>
          <dgm:dir/>
          <dgm:resizeHandles val="exact"/>
        </dgm:presLayoutVars>
      </dgm:prSet>
      <dgm:spPr/>
    </dgm:pt>
    <dgm:pt modelId="{CFF800CC-8F53-41DB-801E-F67025C1CBC5}" type="pres">
      <dgm:prSet presAssocID="{AB3377D4-6780-44C9-AB9A-762AC6C8CBE1}" presName="node" presStyleLbl="node1" presStyleIdx="0" presStyleCnt="2">
        <dgm:presLayoutVars>
          <dgm:bulletEnabled val="1"/>
        </dgm:presLayoutVars>
      </dgm:prSet>
      <dgm:spPr/>
    </dgm:pt>
    <dgm:pt modelId="{BC6579DD-8779-4B83-BA7F-DB16F7E81891}" type="pres">
      <dgm:prSet presAssocID="{DBAFB1DC-3B90-47CB-AB6F-AE7A745A0A24}" presName="sibTrans" presStyleLbl="sibTrans2D1" presStyleIdx="0" presStyleCnt="1"/>
      <dgm:spPr/>
    </dgm:pt>
    <dgm:pt modelId="{D939266B-CCF1-498B-870D-9A130A9B97F4}" type="pres">
      <dgm:prSet presAssocID="{DBAFB1DC-3B90-47CB-AB6F-AE7A745A0A24}" presName="connectorText" presStyleLbl="sibTrans2D1" presStyleIdx="0" presStyleCnt="1"/>
      <dgm:spPr/>
    </dgm:pt>
    <dgm:pt modelId="{6AE30D97-3BD6-42D0-A637-D23A8A573DF9}" type="pres">
      <dgm:prSet presAssocID="{EA35DDBB-2D53-433E-A29E-C638846FAA74}" presName="node" presStyleLbl="node1" presStyleIdx="1" presStyleCnt="2" custLinFactNeighborX="631" custLinFactNeighborY="1733">
        <dgm:presLayoutVars>
          <dgm:bulletEnabled val="1"/>
        </dgm:presLayoutVars>
      </dgm:prSet>
      <dgm:spPr/>
    </dgm:pt>
  </dgm:ptLst>
  <dgm:cxnLst>
    <dgm:cxn modelId="{19B0A70D-3A33-4F58-BF1E-BFD423BDEEAD}" type="presOf" srcId="{2BF2859B-3834-40F0-905C-39E08A7D1E7B}" destId="{09616351-0BAF-44E4-AE9D-98A00991A6E8}" srcOrd="0" destOrd="0" presId="urn:microsoft.com/office/officeart/2005/8/layout/process1"/>
    <dgm:cxn modelId="{79428A57-245A-453E-BCE0-256D1A8A7D39}" type="presOf" srcId="{AB3377D4-6780-44C9-AB9A-762AC6C8CBE1}" destId="{CFF800CC-8F53-41DB-801E-F67025C1CBC5}" srcOrd="0" destOrd="0" presId="urn:microsoft.com/office/officeart/2005/8/layout/process1"/>
    <dgm:cxn modelId="{BE33CAB8-FF8D-4B3E-88FF-077D97BEA2BB}" srcId="{2BF2859B-3834-40F0-905C-39E08A7D1E7B}" destId="{EA35DDBB-2D53-433E-A29E-C638846FAA74}" srcOrd="1" destOrd="0" parTransId="{CC3B9420-FA62-4445-BBF5-A72D4BE89AB3}" sibTransId="{112A6E37-3B88-45D7-8D01-50BA16A682D6}"/>
    <dgm:cxn modelId="{A66FBEBB-427C-4D02-8F69-CEAFDB7FFD70}" type="presOf" srcId="{DBAFB1DC-3B90-47CB-AB6F-AE7A745A0A24}" destId="{D939266B-CCF1-498B-870D-9A130A9B97F4}" srcOrd="1" destOrd="0" presId="urn:microsoft.com/office/officeart/2005/8/layout/process1"/>
    <dgm:cxn modelId="{AC3731C4-D517-4AF5-8E81-0B4242F594C8}" type="presOf" srcId="{EA35DDBB-2D53-433E-A29E-C638846FAA74}" destId="{6AE30D97-3BD6-42D0-A637-D23A8A573DF9}" srcOrd="0" destOrd="0" presId="urn:microsoft.com/office/officeart/2005/8/layout/process1"/>
    <dgm:cxn modelId="{C8C043E0-3E87-4CAD-A2FA-13D7C33D4670}" type="presOf" srcId="{DBAFB1DC-3B90-47CB-AB6F-AE7A745A0A24}" destId="{BC6579DD-8779-4B83-BA7F-DB16F7E81891}" srcOrd="0" destOrd="0" presId="urn:microsoft.com/office/officeart/2005/8/layout/process1"/>
    <dgm:cxn modelId="{434655E4-FD77-4246-B795-A9D1CCB8CE73}" srcId="{2BF2859B-3834-40F0-905C-39E08A7D1E7B}" destId="{AB3377D4-6780-44C9-AB9A-762AC6C8CBE1}" srcOrd="0" destOrd="0" parTransId="{494392EE-42E8-499A-80A9-22612C310BF8}" sibTransId="{DBAFB1DC-3B90-47CB-AB6F-AE7A745A0A24}"/>
    <dgm:cxn modelId="{004D87B2-9C3A-4B9C-B5D4-87BACC3460D3}" type="presParOf" srcId="{09616351-0BAF-44E4-AE9D-98A00991A6E8}" destId="{CFF800CC-8F53-41DB-801E-F67025C1CBC5}" srcOrd="0" destOrd="0" presId="urn:microsoft.com/office/officeart/2005/8/layout/process1"/>
    <dgm:cxn modelId="{1515788C-FF79-41D4-A517-2EE622A03597}" type="presParOf" srcId="{09616351-0BAF-44E4-AE9D-98A00991A6E8}" destId="{BC6579DD-8779-4B83-BA7F-DB16F7E81891}" srcOrd="1" destOrd="0" presId="urn:microsoft.com/office/officeart/2005/8/layout/process1"/>
    <dgm:cxn modelId="{91A6A835-037F-4CD4-841A-9A5012DAAF18}" type="presParOf" srcId="{BC6579DD-8779-4B83-BA7F-DB16F7E81891}" destId="{D939266B-CCF1-498B-870D-9A130A9B97F4}" srcOrd="0" destOrd="0" presId="urn:microsoft.com/office/officeart/2005/8/layout/process1"/>
    <dgm:cxn modelId="{A0FEDE46-8BFA-4A0A-8056-CF8ECD39BC0D}" type="presParOf" srcId="{09616351-0BAF-44E4-AE9D-98A00991A6E8}" destId="{6AE30D97-3BD6-42D0-A637-D23A8A573DF9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F800CC-8F53-41DB-801E-F67025C1CBC5}">
      <dsp:nvSpPr>
        <dsp:cNvPr id="0" name=""/>
        <dsp:cNvSpPr/>
      </dsp:nvSpPr>
      <dsp:spPr>
        <a:xfrm>
          <a:off x="2085" y="0"/>
          <a:ext cx="4447283" cy="1055489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CH" sz="4600" kern="1200" dirty="0"/>
            <a:t>Fear / Terror</a:t>
          </a:r>
        </a:p>
      </dsp:txBody>
      <dsp:txXfrm>
        <a:off x="32999" y="30914"/>
        <a:ext cx="4385455" cy="993661"/>
      </dsp:txXfrm>
    </dsp:sp>
    <dsp:sp modelId="{BC6579DD-8779-4B83-BA7F-DB16F7E81891}">
      <dsp:nvSpPr>
        <dsp:cNvPr id="0" name=""/>
        <dsp:cNvSpPr/>
      </dsp:nvSpPr>
      <dsp:spPr>
        <a:xfrm>
          <a:off x="4894617" y="19252"/>
          <a:ext cx="943927" cy="1055489"/>
        </a:xfrm>
        <a:prstGeom prst="rightArrow">
          <a:avLst>
            <a:gd name="adj1" fmla="val 60000"/>
            <a:gd name="adj2" fmla="val 50000"/>
          </a:avLst>
        </a:prstGeom>
        <a:solidFill>
          <a:srgbClr val="F4F17C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CH" sz="3700" kern="1200"/>
        </a:p>
      </dsp:txBody>
      <dsp:txXfrm>
        <a:off x="4894617" y="230350"/>
        <a:ext cx="660749" cy="633293"/>
      </dsp:txXfrm>
    </dsp:sp>
    <dsp:sp modelId="{6AE30D97-3BD6-42D0-A637-D23A8A573DF9}">
      <dsp:nvSpPr>
        <dsp:cNvPr id="0" name=""/>
        <dsp:cNvSpPr/>
      </dsp:nvSpPr>
      <dsp:spPr>
        <a:xfrm>
          <a:off x="6230364" y="0"/>
          <a:ext cx="4447283" cy="1055489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CH" sz="4600" kern="1200" dirty="0" err="1"/>
            <a:t>Safety</a:t>
          </a:r>
          <a:endParaRPr lang="de-CH" sz="4600" kern="1200" dirty="0"/>
        </a:p>
      </dsp:txBody>
      <dsp:txXfrm>
        <a:off x="6261278" y="30914"/>
        <a:ext cx="4385455" cy="99366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F800CC-8F53-41DB-801E-F67025C1CBC5}">
      <dsp:nvSpPr>
        <dsp:cNvPr id="0" name=""/>
        <dsp:cNvSpPr/>
      </dsp:nvSpPr>
      <dsp:spPr>
        <a:xfrm>
          <a:off x="2085" y="0"/>
          <a:ext cx="4447283" cy="1055489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CH" sz="2700" kern="1200" dirty="0" err="1"/>
            <a:t>Disconnection</a:t>
          </a:r>
          <a:r>
            <a:rPr lang="de-CH" sz="2700" kern="1200" dirty="0"/>
            <a:t>, </a:t>
          </a:r>
          <a:r>
            <a:rPr lang="de-CH" sz="2700" kern="1200" dirty="0" err="1"/>
            <a:t>isolation</a:t>
          </a:r>
          <a:r>
            <a:rPr lang="de-CH" sz="2700" kern="1200" dirty="0"/>
            <a:t>, </a:t>
          </a:r>
          <a:r>
            <a:rPr lang="de-CH" sz="2700" kern="1200" dirty="0" err="1"/>
            <a:t>rupture</a:t>
          </a:r>
          <a:r>
            <a:rPr lang="de-CH" sz="2700" kern="1200" dirty="0"/>
            <a:t> </a:t>
          </a:r>
          <a:r>
            <a:rPr lang="de-CH" sz="2700" kern="1200" dirty="0" err="1"/>
            <a:t>of</a:t>
          </a:r>
          <a:r>
            <a:rPr lang="de-CH" sz="2700" kern="1200" dirty="0"/>
            <a:t> </a:t>
          </a:r>
          <a:r>
            <a:rPr lang="de-CH" sz="2700" kern="1200" dirty="0" err="1"/>
            <a:t>relationships</a:t>
          </a:r>
          <a:endParaRPr lang="de-CH" sz="2700" kern="1200" dirty="0"/>
        </a:p>
      </dsp:txBody>
      <dsp:txXfrm>
        <a:off x="32999" y="30914"/>
        <a:ext cx="4385455" cy="993661"/>
      </dsp:txXfrm>
    </dsp:sp>
    <dsp:sp modelId="{BC6579DD-8779-4B83-BA7F-DB16F7E81891}">
      <dsp:nvSpPr>
        <dsp:cNvPr id="0" name=""/>
        <dsp:cNvSpPr/>
      </dsp:nvSpPr>
      <dsp:spPr>
        <a:xfrm>
          <a:off x="4894618" y="0"/>
          <a:ext cx="943929" cy="1055489"/>
        </a:xfrm>
        <a:prstGeom prst="rightArrow">
          <a:avLst>
            <a:gd name="adj1" fmla="val 60000"/>
            <a:gd name="adj2" fmla="val 50000"/>
          </a:avLst>
        </a:prstGeom>
        <a:solidFill>
          <a:srgbClr val="F4F17C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CH" sz="2100" kern="1200"/>
        </a:p>
      </dsp:txBody>
      <dsp:txXfrm>
        <a:off x="4894618" y="211098"/>
        <a:ext cx="660750" cy="633293"/>
      </dsp:txXfrm>
    </dsp:sp>
    <dsp:sp modelId="{6AE30D97-3BD6-42D0-A637-D23A8A573DF9}">
      <dsp:nvSpPr>
        <dsp:cNvPr id="0" name=""/>
        <dsp:cNvSpPr/>
      </dsp:nvSpPr>
      <dsp:spPr>
        <a:xfrm>
          <a:off x="6230368" y="0"/>
          <a:ext cx="4447283" cy="1055489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CH" sz="4600" kern="1200" dirty="0"/>
            <a:t>Trust</a:t>
          </a:r>
        </a:p>
      </dsp:txBody>
      <dsp:txXfrm>
        <a:off x="6261282" y="30914"/>
        <a:ext cx="4385455" cy="99366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F800CC-8F53-41DB-801E-F67025C1CBC5}">
      <dsp:nvSpPr>
        <dsp:cNvPr id="0" name=""/>
        <dsp:cNvSpPr/>
      </dsp:nvSpPr>
      <dsp:spPr>
        <a:xfrm>
          <a:off x="2085" y="0"/>
          <a:ext cx="4447283" cy="1055489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CH" sz="2700" kern="1200" dirty="0" err="1"/>
            <a:t>Choicelessness</a:t>
          </a:r>
          <a:r>
            <a:rPr lang="de-CH" sz="2700" kern="1200" dirty="0"/>
            <a:t>, lack </a:t>
          </a:r>
          <a:r>
            <a:rPr lang="de-CH" sz="2700" kern="1200" dirty="0" err="1"/>
            <a:t>of</a:t>
          </a:r>
          <a:r>
            <a:rPr lang="de-CH" sz="2700" kern="1200" dirty="0"/>
            <a:t> </a:t>
          </a:r>
          <a:r>
            <a:rPr lang="de-CH" sz="2700" kern="1200" dirty="0" err="1"/>
            <a:t>control</a:t>
          </a:r>
          <a:endParaRPr lang="de-CH" sz="2700" kern="1200" dirty="0"/>
        </a:p>
      </dsp:txBody>
      <dsp:txXfrm>
        <a:off x="32999" y="30914"/>
        <a:ext cx="4385455" cy="993661"/>
      </dsp:txXfrm>
    </dsp:sp>
    <dsp:sp modelId="{BC6579DD-8779-4B83-BA7F-DB16F7E81891}">
      <dsp:nvSpPr>
        <dsp:cNvPr id="0" name=""/>
        <dsp:cNvSpPr/>
      </dsp:nvSpPr>
      <dsp:spPr>
        <a:xfrm>
          <a:off x="4894618" y="0"/>
          <a:ext cx="943929" cy="1055489"/>
        </a:xfrm>
        <a:prstGeom prst="rightArrow">
          <a:avLst>
            <a:gd name="adj1" fmla="val 60000"/>
            <a:gd name="adj2" fmla="val 50000"/>
          </a:avLst>
        </a:prstGeom>
        <a:solidFill>
          <a:srgbClr val="F4F17C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CH" sz="2100" kern="1200"/>
        </a:p>
      </dsp:txBody>
      <dsp:txXfrm>
        <a:off x="4894618" y="211098"/>
        <a:ext cx="660750" cy="633293"/>
      </dsp:txXfrm>
    </dsp:sp>
    <dsp:sp modelId="{6AE30D97-3BD6-42D0-A637-D23A8A573DF9}">
      <dsp:nvSpPr>
        <dsp:cNvPr id="0" name=""/>
        <dsp:cNvSpPr/>
      </dsp:nvSpPr>
      <dsp:spPr>
        <a:xfrm>
          <a:off x="6230368" y="0"/>
          <a:ext cx="4447283" cy="1055489"/>
        </a:xfrm>
        <a:prstGeom prst="roundRect">
          <a:avLst>
            <a:gd name="adj" fmla="val 10000"/>
          </a:avLst>
        </a:prstGeom>
        <a:solidFill>
          <a:srgbClr val="FFC91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CH" sz="4600" kern="1200" dirty="0"/>
            <a:t>Choice</a:t>
          </a:r>
        </a:p>
      </dsp:txBody>
      <dsp:txXfrm>
        <a:off x="6261282" y="30914"/>
        <a:ext cx="4385455" cy="99366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F800CC-8F53-41DB-801E-F67025C1CBC5}">
      <dsp:nvSpPr>
        <dsp:cNvPr id="0" name=""/>
        <dsp:cNvSpPr/>
      </dsp:nvSpPr>
      <dsp:spPr>
        <a:xfrm>
          <a:off x="2085" y="0"/>
          <a:ext cx="4447283" cy="1055489"/>
        </a:xfrm>
        <a:prstGeom prst="roundRect">
          <a:avLst>
            <a:gd name="adj" fmla="val 10000"/>
          </a:avLst>
        </a:prstGeom>
        <a:solidFill>
          <a:srgbClr val="FFC91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CH" sz="2700" kern="1200" dirty="0"/>
            <a:t>Feeling at </a:t>
          </a:r>
          <a:r>
            <a:rPr lang="de-CH" sz="2700" kern="1200" dirty="0" err="1"/>
            <a:t>the</a:t>
          </a:r>
          <a:r>
            <a:rPr lang="de-CH" sz="2700" kern="1200" dirty="0"/>
            <a:t> </a:t>
          </a:r>
          <a:r>
            <a:rPr lang="de-CH" sz="2700" kern="1200" dirty="0" err="1"/>
            <a:t>mercy</a:t>
          </a:r>
          <a:r>
            <a:rPr lang="de-CH" sz="2700" kern="1200" dirty="0"/>
            <a:t> </a:t>
          </a:r>
          <a:r>
            <a:rPr lang="de-CH" sz="2700" kern="1200" dirty="0" err="1"/>
            <a:t>of</a:t>
          </a:r>
          <a:r>
            <a:rPr lang="de-CH" sz="2700" kern="1200" dirty="0"/>
            <a:t> </a:t>
          </a:r>
          <a:r>
            <a:rPr lang="de-CH" sz="2700" kern="1200" dirty="0" err="1"/>
            <a:t>someone</a:t>
          </a:r>
          <a:r>
            <a:rPr lang="de-CH" sz="2700" kern="1200" dirty="0"/>
            <a:t> </a:t>
          </a:r>
          <a:r>
            <a:rPr lang="de-CH" sz="2700" kern="1200" dirty="0" err="1"/>
            <a:t>else</a:t>
          </a:r>
          <a:endParaRPr lang="de-CH" sz="2700" kern="1200" dirty="0"/>
        </a:p>
      </dsp:txBody>
      <dsp:txXfrm>
        <a:off x="32999" y="30914"/>
        <a:ext cx="4385455" cy="993661"/>
      </dsp:txXfrm>
    </dsp:sp>
    <dsp:sp modelId="{BC6579DD-8779-4B83-BA7F-DB16F7E81891}">
      <dsp:nvSpPr>
        <dsp:cNvPr id="0" name=""/>
        <dsp:cNvSpPr/>
      </dsp:nvSpPr>
      <dsp:spPr>
        <a:xfrm>
          <a:off x="4894618" y="0"/>
          <a:ext cx="943929" cy="1055489"/>
        </a:xfrm>
        <a:prstGeom prst="rightArrow">
          <a:avLst>
            <a:gd name="adj1" fmla="val 60000"/>
            <a:gd name="adj2" fmla="val 50000"/>
          </a:avLst>
        </a:prstGeom>
        <a:solidFill>
          <a:srgbClr val="F4F17C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CH" sz="2100" kern="1200"/>
        </a:p>
      </dsp:txBody>
      <dsp:txXfrm>
        <a:off x="4894618" y="211098"/>
        <a:ext cx="660750" cy="633293"/>
      </dsp:txXfrm>
    </dsp:sp>
    <dsp:sp modelId="{6AE30D97-3BD6-42D0-A637-D23A8A573DF9}">
      <dsp:nvSpPr>
        <dsp:cNvPr id="0" name=""/>
        <dsp:cNvSpPr/>
      </dsp:nvSpPr>
      <dsp:spPr>
        <a:xfrm>
          <a:off x="6230368" y="0"/>
          <a:ext cx="4447283" cy="1055489"/>
        </a:xfrm>
        <a:prstGeom prst="roundRect">
          <a:avLst>
            <a:gd name="adj" fmla="val 10000"/>
          </a:avLst>
        </a:prstGeom>
        <a:solidFill>
          <a:srgbClr val="FFC91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CH" sz="4600" kern="1200" dirty="0" err="1"/>
            <a:t>Collaboration</a:t>
          </a:r>
          <a:endParaRPr lang="de-CH" sz="4600" kern="1200" dirty="0"/>
        </a:p>
      </dsp:txBody>
      <dsp:txXfrm>
        <a:off x="6261282" y="30914"/>
        <a:ext cx="4385455" cy="99366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F800CC-8F53-41DB-801E-F67025C1CBC5}">
      <dsp:nvSpPr>
        <dsp:cNvPr id="0" name=""/>
        <dsp:cNvSpPr/>
      </dsp:nvSpPr>
      <dsp:spPr>
        <a:xfrm>
          <a:off x="2085" y="0"/>
          <a:ext cx="4447283" cy="1055489"/>
        </a:xfrm>
        <a:prstGeom prst="roundRect">
          <a:avLst>
            <a:gd name="adj" fmla="val 10000"/>
          </a:avLst>
        </a:prstGeom>
        <a:solidFill>
          <a:srgbClr val="FFC91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CH" sz="2600" kern="1200" dirty="0" err="1"/>
            <a:t>Disempowerment</a:t>
          </a:r>
          <a:r>
            <a:rPr lang="de-CH" sz="2600" kern="1200" dirty="0"/>
            <a:t>, </a:t>
          </a:r>
          <a:r>
            <a:rPr lang="de-CH" sz="2600" kern="1200" dirty="0" err="1"/>
            <a:t>speechlessness</a:t>
          </a:r>
          <a:r>
            <a:rPr lang="de-CH" sz="2600" kern="1200" dirty="0"/>
            <a:t>, </a:t>
          </a:r>
          <a:r>
            <a:rPr lang="de-CH" sz="2600" kern="1200" dirty="0" err="1"/>
            <a:t>senselessness</a:t>
          </a:r>
          <a:endParaRPr lang="de-CH" sz="2600" kern="1200" dirty="0"/>
        </a:p>
      </dsp:txBody>
      <dsp:txXfrm>
        <a:off x="32999" y="30914"/>
        <a:ext cx="4385455" cy="993661"/>
      </dsp:txXfrm>
    </dsp:sp>
    <dsp:sp modelId="{BC6579DD-8779-4B83-BA7F-DB16F7E81891}">
      <dsp:nvSpPr>
        <dsp:cNvPr id="0" name=""/>
        <dsp:cNvSpPr/>
      </dsp:nvSpPr>
      <dsp:spPr>
        <a:xfrm>
          <a:off x="4894618" y="0"/>
          <a:ext cx="943929" cy="1055489"/>
        </a:xfrm>
        <a:prstGeom prst="rightArrow">
          <a:avLst>
            <a:gd name="adj1" fmla="val 60000"/>
            <a:gd name="adj2" fmla="val 50000"/>
          </a:avLst>
        </a:prstGeom>
        <a:solidFill>
          <a:srgbClr val="F4F17C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CH" sz="2100" kern="1200"/>
        </a:p>
      </dsp:txBody>
      <dsp:txXfrm>
        <a:off x="4894618" y="211098"/>
        <a:ext cx="660750" cy="633293"/>
      </dsp:txXfrm>
    </dsp:sp>
    <dsp:sp modelId="{6AE30D97-3BD6-42D0-A637-D23A8A573DF9}">
      <dsp:nvSpPr>
        <dsp:cNvPr id="0" name=""/>
        <dsp:cNvSpPr/>
      </dsp:nvSpPr>
      <dsp:spPr>
        <a:xfrm>
          <a:off x="6230368" y="0"/>
          <a:ext cx="4447283" cy="1055489"/>
        </a:xfrm>
        <a:prstGeom prst="roundRect">
          <a:avLst>
            <a:gd name="adj" fmla="val 10000"/>
          </a:avLst>
        </a:prstGeom>
        <a:solidFill>
          <a:srgbClr val="FFC91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CH" sz="4600" kern="1200" dirty="0" err="1"/>
            <a:t>Empowerment</a:t>
          </a:r>
          <a:endParaRPr lang="de-CH" sz="4600" kern="1200" dirty="0"/>
        </a:p>
      </dsp:txBody>
      <dsp:txXfrm>
        <a:off x="6261282" y="30914"/>
        <a:ext cx="4385455" cy="9936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D45FAF-3E7E-5442-97D0-24A623C5746E}" type="datetimeFigureOut">
              <a:rPr lang="en-IE" smtClean="0"/>
              <a:t>11/08/2022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019A4A-C004-204E-AEEB-24761586A09B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976596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9A4A-C004-204E-AEEB-24761586A09B}" type="slidenum">
              <a:rPr lang="en-IE" smtClean="0"/>
              <a:t>1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5737924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9A4A-C004-204E-AEEB-24761586A09B}" type="slidenum">
              <a:rPr lang="en-IE" smtClean="0"/>
              <a:t>3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820429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19A4A-C004-204E-AEEB-24761586A09B}" type="slidenum">
              <a:rPr lang="en-IE" smtClean="0"/>
              <a:t>4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7085853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9A4A-C004-204E-AEEB-24761586A09B}" type="slidenum">
              <a:rPr lang="en-IE" smtClean="0"/>
              <a:t>5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4756155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9A4A-C004-204E-AEEB-24761586A09B}" type="slidenum">
              <a:rPr lang="en-IE" smtClean="0"/>
              <a:t>6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7559211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9A4A-C004-204E-AEEB-24761586A09B}" type="slidenum">
              <a:rPr lang="en-IE" smtClean="0"/>
              <a:t>7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3414098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19A4A-C004-204E-AEEB-24761586A09B}" type="slidenum">
              <a:rPr lang="en-IE" smtClean="0"/>
              <a:t>8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3402914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9A4A-C004-204E-AEEB-24761586A09B}" type="slidenum">
              <a:rPr lang="en-IE" smtClean="0"/>
              <a:t>10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820429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9A4A-C004-204E-AEEB-24761586A09B}" type="slidenum">
              <a:rPr lang="en-IE" smtClean="0"/>
              <a:t>11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7559211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9A4A-C004-204E-AEEB-24761586A09B}" type="slidenum">
              <a:rPr lang="en-IE" smtClean="0"/>
              <a:t>12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7810388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9A4A-C004-204E-AEEB-24761586A09B}" type="slidenum">
              <a:rPr lang="en-IE" smtClean="0"/>
              <a:t>14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341409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9A4A-C004-204E-AEEB-24761586A09B}" type="slidenum">
              <a:rPr lang="en-IE" smtClean="0"/>
              <a:t>15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73870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/>
              <a:t> -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9A4A-C004-204E-AEEB-24761586A09B}" type="slidenum">
              <a:rPr lang="en-IE" smtClean="0"/>
              <a:t>16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6385037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9A4A-C004-204E-AEEB-24761586A09B}" type="slidenum">
              <a:rPr lang="en-IE" smtClean="0"/>
              <a:t>17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390416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2CAAC-5A8A-D51C-6AAA-11670BA302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I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E12F4A-962B-9AE4-382A-8D3DC0CA40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8FD1A-37BE-59E7-12F3-E57AE5062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9989C-2C32-B24A-B01B-31884A5603D4}" type="datetimeFigureOut">
              <a:rPr lang="en-IE" smtClean="0"/>
              <a:t>11/08/2022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871665-3D39-E93F-5AC2-D063FEF90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D4426C-B949-A9AD-F7B8-BF2DAB120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5A86-CFF5-CE43-B4DC-BCFD8BCD99B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040248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743A46-B3D7-FD9F-3174-603AC1F54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I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95F5D-9540-3069-545B-4CA0D328BC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06D5D7-8D54-C19B-6D1C-7E0B1C122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9989C-2C32-B24A-B01B-31884A5603D4}" type="datetimeFigureOut">
              <a:rPr lang="en-IE" smtClean="0"/>
              <a:t>11/08/2022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2154DF-1A00-8C8D-784C-A09DA929D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A942BC-5D52-BAF2-CF74-25EBD845B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5A86-CFF5-CE43-B4DC-BCFD8BCD99B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247002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2FD07-85F1-719C-2E0B-B664497D9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I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70CDFC-BD1F-91F8-8E46-7F5D65EF8B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59FC5F-C01F-53A5-DFA7-9D59B5D94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9989C-2C32-B24A-B01B-31884A5603D4}" type="datetimeFigureOut">
              <a:rPr lang="en-IE" smtClean="0"/>
              <a:t>11/08/2022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32951-6D2F-A183-B0CF-04F043CF2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1BC9D-FD01-8D66-2575-7B6003EB9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5A86-CFF5-CE43-B4DC-BCFD8BCD99B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828403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9EC4B-7D54-E8AA-E325-035571E28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I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6A436-315E-E2FC-98B9-3891D01C24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I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F306E6-0E57-9BE1-10CB-B75BBAEC49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I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133392-0213-E42D-9EB4-444AA4C55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9989C-2C32-B24A-B01B-31884A5603D4}" type="datetimeFigureOut">
              <a:rPr lang="en-IE" smtClean="0"/>
              <a:t>11/08/2022</a:t>
            </a:fld>
            <a:endParaRPr lang="en-I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2F7E01-1167-9D26-3D69-39ED63B64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505214-6DB3-2408-07C7-624D08AE2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5A86-CFF5-CE43-B4DC-BCFD8BCD99B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575804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621BB-5BB8-385C-F827-CAE8DF48D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I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E8EF08-2472-6EC7-76A4-12059CB522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CED6A2-C2EE-2B47-E8F4-8561C0418C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I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0F1CFE-4FBB-30BD-3561-B78FFA85A4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51BFB2-B6B7-0981-6AEC-862EA616BD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I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3DF11-17DB-F372-5566-C7C587FC4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9989C-2C32-B24A-B01B-31884A5603D4}" type="datetimeFigureOut">
              <a:rPr lang="en-IE" smtClean="0"/>
              <a:t>11/08/2022</a:t>
            </a:fld>
            <a:endParaRPr lang="en-I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723ECA-CB10-EFFE-E1D3-E737C5A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7A2FAC-DC45-8F37-0C5F-6A095B2CA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5A86-CFF5-CE43-B4DC-BCFD8BCD99B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47460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AD9F1-4CB3-A14C-D05B-2A6D750AB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I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D59407-79FA-CD44-FA4F-2C2C5A61A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9989C-2C32-B24A-B01B-31884A5603D4}" type="datetimeFigureOut">
              <a:rPr lang="en-IE" smtClean="0"/>
              <a:t>11/08/2022</a:t>
            </a:fld>
            <a:endParaRPr lang="en-I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4CB370-EA28-966F-E446-09BA0A873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89D755-293B-BFCF-D244-3F06BC566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5A86-CFF5-CE43-B4DC-BCFD8BCD99B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51280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C23074-782C-4448-0916-63B95DB66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9989C-2C32-B24A-B01B-31884A5603D4}" type="datetimeFigureOut">
              <a:rPr lang="en-IE" smtClean="0"/>
              <a:t>11/08/2022</a:t>
            </a:fld>
            <a:endParaRPr lang="en-I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49D780-2C34-E773-BD9E-F72AA890F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8B2128-0AB4-4D3A-9859-3EC83F53B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5A86-CFF5-CE43-B4DC-BCFD8BCD99B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232532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70863-691D-8F0C-8F46-197DEB012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I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4D220-993F-8D84-796B-DA5E4F0765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I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93C15E-F79A-DCF4-FCC3-DE6BD115B7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140660-76CB-4CA2-0C27-FEAF05873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9989C-2C32-B24A-B01B-31884A5603D4}" type="datetimeFigureOut">
              <a:rPr lang="en-IE" smtClean="0"/>
              <a:t>11/08/2022</a:t>
            </a:fld>
            <a:endParaRPr lang="en-I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5576DC-1D1E-763D-B4B4-B5C125EE0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F3527A-0E9A-ED00-7E82-B6D61334C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5A86-CFF5-CE43-B4DC-BCFD8BCD99B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558219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4584E-AC63-56CD-9B85-4B4305511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I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79B947-9332-87D0-CCE2-FDCDA660FC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AD668C-AE2E-A56E-1B48-E714FB9D09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B4502B-0083-C4CE-9309-E083FE249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9989C-2C32-B24A-B01B-31884A5603D4}" type="datetimeFigureOut">
              <a:rPr lang="en-IE" smtClean="0"/>
              <a:t>11/08/2022</a:t>
            </a:fld>
            <a:endParaRPr lang="en-I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B051A5-26F0-D430-D734-A2AAC876E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742C99-3EA2-4745-201D-A5E2BD838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5A86-CFF5-CE43-B4DC-BCFD8BCD99B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495653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3F53D-1B99-7969-A345-E3D32F7FE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I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3E2CA0-5044-2A24-0085-852F8444FF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A84AA6-375B-12F8-9476-9710EB1D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9989C-2C32-B24A-B01B-31884A5603D4}" type="datetimeFigureOut">
              <a:rPr lang="en-IE" smtClean="0"/>
              <a:t>11/08/2022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5A8C35-61D8-34D5-E361-AC480F472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805858-924A-0FFF-84DD-E3099CD5D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5A86-CFF5-CE43-B4DC-BCFD8BCD99B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009571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FBDDED-100E-0294-F873-5C5C2FCB9D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I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CC7DBE-9789-3BE7-D530-7525294E01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17ED3-8388-482F-01CD-FB3C196E4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9989C-2C32-B24A-B01B-31884A5603D4}" type="datetimeFigureOut">
              <a:rPr lang="en-IE" smtClean="0"/>
              <a:t>11/08/2022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CAE535-45C2-FF93-6D08-E274450376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9A3D36-FD65-ACAD-5B12-681E91E46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5A86-CFF5-CE43-B4DC-BCFD8BCD99B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671659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0E1B38-5D87-9F09-8C4E-5BF50DF85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I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DB07BA-8372-062A-2A61-D841663A39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5E6C69-DC0A-B00E-B1BF-86171494B2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9989C-2C32-B24A-B01B-31884A5603D4}" type="datetimeFigureOut">
              <a:rPr lang="en-IE" smtClean="0"/>
              <a:t>11/08/2022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6F69FA-F575-31BA-E288-B5C5C19BFF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FD4733-FC02-6435-BC66-94FA42A990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C5A86-CFF5-CE43-B4DC-BCFD8BCD99B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112926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wissrjforum@gmail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hyperlink" Target="mailto:Marie.keenan@ucd.ie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f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18" Type="http://schemas.openxmlformats.org/officeDocument/2006/relationships/diagramData" Target="../diagrams/data4.xml"/><Relationship Id="rId26" Type="http://schemas.openxmlformats.org/officeDocument/2006/relationships/diagramColors" Target="../diagrams/colors5.xml"/><Relationship Id="rId3" Type="http://schemas.openxmlformats.org/officeDocument/2006/relationships/diagramData" Target="../diagrams/data1.xml"/><Relationship Id="rId21" Type="http://schemas.openxmlformats.org/officeDocument/2006/relationships/diagramColors" Target="../diagrams/colors4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5" Type="http://schemas.openxmlformats.org/officeDocument/2006/relationships/diagramQuickStyle" Target="../diagrams/quickStyle5.xml"/><Relationship Id="rId2" Type="http://schemas.openxmlformats.org/officeDocument/2006/relationships/notesSlide" Target="../notesSlides/notesSlide5.xml"/><Relationship Id="rId16" Type="http://schemas.openxmlformats.org/officeDocument/2006/relationships/diagramColors" Target="../diagrams/colors3.xml"/><Relationship Id="rId20" Type="http://schemas.openxmlformats.org/officeDocument/2006/relationships/diagramQuickStyle" Target="../diagrams/quickStyl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24" Type="http://schemas.openxmlformats.org/officeDocument/2006/relationships/diagramLayout" Target="../diagrams/layout5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23" Type="http://schemas.openxmlformats.org/officeDocument/2006/relationships/diagramData" Target="../diagrams/data5.xml"/><Relationship Id="rId10" Type="http://schemas.openxmlformats.org/officeDocument/2006/relationships/diagramQuickStyle" Target="../diagrams/quickStyle2.xml"/><Relationship Id="rId19" Type="http://schemas.openxmlformats.org/officeDocument/2006/relationships/diagramLayout" Target="../diagrams/layout4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Relationship Id="rId22" Type="http://schemas.microsoft.com/office/2007/relationships/diagramDrawing" Target="../diagrams/drawing4.xml"/><Relationship Id="rId27" Type="http://schemas.microsoft.com/office/2007/relationships/diagramDrawing" Target="../diagrams/drawing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marie.keenan@ucd.ie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hyperlink" Target="https://www.google.es/url?sa=t&amp;rct=j&amp;q=&amp;esrc=s&amp;frm=1&amp;source=images&amp;cd=&amp;cad=rja&amp;uact=8&amp;ved=0CAQQjRw&amp;url=https://play.google.com/store/apps/details?id%3Dcom.barragan2.candle&amp;ei=Cc9FU9CRJ4TdtAbdgIGADQ&amp;usg=AFQjCNHIGNmF66Rnp-f1BCoi9reTQ2u4og" TargetMode="External"/><Relationship Id="rId4" Type="http://schemas.openxmlformats.org/officeDocument/2006/relationships/hyperlink" Target="mailto:swissrjforum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2"/>
            <a:ext cx="10999072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92B64A-B4CE-683B-A213-F79AB1507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293338"/>
            <a:ext cx="9144000" cy="3274592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GB" sz="7200" dirty="0"/>
              <a:t>Trauma-informed, Victim Initiated, Victim Focused  RJ after Serious Harm</a:t>
            </a:r>
            <a:endParaRPr lang="en-US" sz="72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6942BF-9817-AA3A-35EC-629B82721B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000" y="5514052"/>
            <a:ext cx="9144000" cy="65191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de-DE" sz="2000" dirty="0"/>
              <a:t>Claudia Christen-Schneider (</a:t>
            </a:r>
            <a:r>
              <a:rPr lang="de-DE" sz="2000" dirty="0" err="1"/>
              <a:t>MSc</a:t>
            </a:r>
            <a:r>
              <a:rPr lang="de-DE" sz="2000" dirty="0"/>
              <a:t> / CH) &amp; Dr. Marie Keenan (IE) (</a:t>
            </a:r>
            <a:r>
              <a:rPr lang="de-DE" sz="2000" dirty="0" err="1"/>
              <a:t>Assoc</a:t>
            </a:r>
            <a:r>
              <a:rPr lang="de-DE" sz="2000" dirty="0"/>
              <a:t> Prof)</a:t>
            </a:r>
          </a:p>
          <a:p>
            <a:pPr algn="ctr"/>
            <a:r>
              <a:rPr lang="en-IE" sz="2000" dirty="0">
                <a:hlinkClick r:id="rId3"/>
              </a:rPr>
              <a:t>swissrjforum@gmail.com</a:t>
            </a:r>
            <a:r>
              <a:rPr lang="en-IE" sz="2000" dirty="0"/>
              <a:t> / </a:t>
            </a:r>
            <a:r>
              <a:rPr lang="de-CH" sz="2000" dirty="0">
                <a:hlinkClick r:id="rId4"/>
              </a:rPr>
              <a:t>Marie.keenan@ucd.ie</a:t>
            </a:r>
            <a:endParaRPr lang="de-CH" sz="2000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54708"/>
            <a:ext cx="11000232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6955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49AB87-0B16-8B85-EF67-A9CB7AFAF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IE" sz="4600" dirty="0"/>
              <a:t>Outline of presentation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A9BEB5-3C17-21E9-D0DE-6DF2C686D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919" y="2100263"/>
            <a:ext cx="10548862" cy="4250661"/>
          </a:xfrm>
        </p:spPr>
        <p:txBody>
          <a:bodyPr anchor="ctr">
            <a:normAutofit/>
          </a:bodyPr>
          <a:lstStyle/>
          <a:p>
            <a:r>
              <a:rPr lang="en-IE" sz="2400" dirty="0"/>
              <a:t>Trauma Informed RJ after serious harm and what this means for RJ Theory and Practice (Claudia Christen)</a:t>
            </a:r>
          </a:p>
          <a:p>
            <a:r>
              <a:rPr lang="en-IE" sz="2400" dirty="0"/>
              <a:t>Victim Initiated, Victim Focused RJ after serious harm and what this means for RJ Theory and Practice (Marie Keenan)</a:t>
            </a:r>
          </a:p>
          <a:p>
            <a:r>
              <a:rPr lang="en-IE" sz="2400" dirty="0"/>
              <a:t>Examines Potential Benefits of these Perspectives for RJ (Marie Keenan)</a:t>
            </a:r>
          </a:p>
          <a:p>
            <a:r>
              <a:rPr lang="en-IE" sz="2400" dirty="0"/>
              <a:t>Discussion and Critical Examination</a:t>
            </a:r>
          </a:p>
        </p:txBody>
      </p:sp>
    </p:spTree>
    <p:extLst>
      <p:ext uri="{BB962C8B-B14F-4D97-AF65-F5344CB8AC3E}">
        <p14:creationId xmlns:p14="http://schemas.microsoft.com/office/powerpoint/2010/main" val="1289454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B9AA7C6-5E5A-498E-A6DF-A943376E0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3EAB11A-76F7-48F4-9B4F-5BFDF4BF96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300" y="2385102"/>
            <a:ext cx="574091" cy="2087796"/>
            <a:chOff x="209668" y="2857422"/>
            <a:chExt cx="463662" cy="208779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4D4C416-D5F4-4F6F-A6F1-87A21CD4FC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423947" y="2857422"/>
              <a:ext cx="249383" cy="20877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6AC1C30-21C6-4BF6-93EE-B211D7A85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09668" y="2857423"/>
              <a:ext cx="1" cy="208779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1E140AE-0ABF-47C8-BF32-7D2F0CF2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631767"/>
            <a:ext cx="11111729" cy="575240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9E3039-8F7C-26C8-394E-525C30072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306" y="1157288"/>
            <a:ext cx="3455094" cy="4763222"/>
          </a:xfrm>
        </p:spPr>
        <p:txBody>
          <a:bodyPr anchor="ctr">
            <a:normAutofit/>
          </a:bodyPr>
          <a:lstStyle/>
          <a:p>
            <a:pPr algn="ctr"/>
            <a:r>
              <a:rPr lang="en-IE" sz="5200" dirty="0"/>
              <a:t>Trauma and its prevalence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1B556C-D0D6-477D-B82A-12A50F5A20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00575" y="631132"/>
            <a:ext cx="6506268" cy="6087302"/>
          </a:xfrm>
        </p:spPr>
        <p:txBody>
          <a:bodyPr anchor="ctr">
            <a:normAutofit lnSpcReduction="10000"/>
          </a:bodyPr>
          <a:lstStyle/>
          <a:p>
            <a:r>
              <a:rPr lang="de-CH" dirty="0"/>
              <a:t>Trauma </a:t>
            </a:r>
            <a:r>
              <a:rPr lang="de-CH" dirty="0" err="1"/>
              <a:t>can</a:t>
            </a:r>
            <a:r>
              <a:rPr lang="de-CH" dirty="0"/>
              <a:t> </a:t>
            </a:r>
            <a:r>
              <a:rPr lang="de-CH" dirty="0" err="1"/>
              <a:t>be</a:t>
            </a:r>
            <a:r>
              <a:rPr lang="de-CH" dirty="0"/>
              <a:t> </a:t>
            </a:r>
            <a:r>
              <a:rPr lang="de-CH" b="1" dirty="0" err="1"/>
              <a:t>caused</a:t>
            </a:r>
            <a:r>
              <a:rPr lang="de-CH" b="1" dirty="0"/>
              <a:t> </a:t>
            </a:r>
            <a:r>
              <a:rPr lang="de-CH" b="1" dirty="0" err="1"/>
              <a:t>by</a:t>
            </a:r>
            <a:r>
              <a:rPr lang="de-CH" b="1" dirty="0"/>
              <a:t> </a:t>
            </a:r>
            <a:r>
              <a:rPr lang="de-CH" b="1" dirty="0" err="1"/>
              <a:t>various</a:t>
            </a:r>
            <a:r>
              <a:rPr lang="de-CH" b="1" dirty="0"/>
              <a:t> </a:t>
            </a:r>
            <a:r>
              <a:rPr lang="de-CH" b="1" dirty="0" err="1"/>
              <a:t>events</a:t>
            </a:r>
            <a:r>
              <a:rPr lang="de-CH" b="1" dirty="0"/>
              <a:t> </a:t>
            </a:r>
            <a:r>
              <a:rPr lang="de-CH" dirty="0" err="1"/>
              <a:t>or</a:t>
            </a:r>
            <a:r>
              <a:rPr lang="de-CH" dirty="0"/>
              <a:t> </a:t>
            </a:r>
            <a:r>
              <a:rPr lang="de-CH" dirty="0" err="1"/>
              <a:t>circumstances</a:t>
            </a:r>
            <a:r>
              <a:rPr lang="de-CH" dirty="0"/>
              <a:t> (</a:t>
            </a:r>
            <a:r>
              <a:rPr lang="de-CH" dirty="0" err="1"/>
              <a:t>or</a:t>
            </a:r>
            <a:r>
              <a:rPr lang="de-CH" dirty="0"/>
              <a:t> </a:t>
            </a:r>
            <a:r>
              <a:rPr lang="de-CH" dirty="0" err="1"/>
              <a:t>neglect</a:t>
            </a:r>
            <a:r>
              <a:rPr lang="de-CH" dirty="0"/>
              <a:t>)</a:t>
            </a:r>
          </a:p>
          <a:p>
            <a:r>
              <a:rPr lang="de-CH" dirty="0"/>
              <a:t>«</a:t>
            </a:r>
            <a:r>
              <a:rPr lang="de-CH" b="1" dirty="0"/>
              <a:t>Response </a:t>
            </a:r>
            <a:r>
              <a:rPr lang="de-CH" dirty="0" err="1"/>
              <a:t>to</a:t>
            </a:r>
            <a:r>
              <a:rPr lang="de-CH" dirty="0"/>
              <a:t> a terrible </a:t>
            </a:r>
            <a:r>
              <a:rPr lang="de-CH" dirty="0" err="1"/>
              <a:t>situation</a:t>
            </a:r>
            <a:r>
              <a:rPr lang="de-CH" dirty="0"/>
              <a:t> </a:t>
            </a:r>
            <a:r>
              <a:rPr lang="de-CH" dirty="0" err="1"/>
              <a:t>that</a:t>
            </a:r>
            <a:r>
              <a:rPr lang="de-CH" dirty="0"/>
              <a:t> </a:t>
            </a:r>
            <a:r>
              <a:rPr lang="de-CH" dirty="0" err="1"/>
              <a:t>overwhelms</a:t>
            </a:r>
            <a:r>
              <a:rPr lang="de-CH" dirty="0"/>
              <a:t> an </a:t>
            </a:r>
            <a:r>
              <a:rPr lang="de-CH" dirty="0" err="1"/>
              <a:t>individual’s</a:t>
            </a:r>
            <a:r>
              <a:rPr lang="de-CH" dirty="0"/>
              <a:t> </a:t>
            </a:r>
            <a:r>
              <a:rPr lang="de-CH" dirty="0" err="1"/>
              <a:t>ability</a:t>
            </a:r>
            <a:r>
              <a:rPr lang="de-CH" dirty="0"/>
              <a:t> </a:t>
            </a:r>
            <a:r>
              <a:rPr lang="de-CH" dirty="0" err="1"/>
              <a:t>to</a:t>
            </a:r>
            <a:r>
              <a:rPr lang="de-CH" dirty="0"/>
              <a:t> </a:t>
            </a:r>
            <a:r>
              <a:rPr lang="de-CH" dirty="0" err="1"/>
              <a:t>cope</a:t>
            </a:r>
            <a:r>
              <a:rPr lang="de-CH" dirty="0"/>
              <a:t>» (</a:t>
            </a:r>
            <a:r>
              <a:rPr lang="de-CH" dirty="0" err="1"/>
              <a:t>Bizu</a:t>
            </a:r>
            <a:r>
              <a:rPr lang="de-CH" dirty="0"/>
              <a:t> </a:t>
            </a:r>
            <a:r>
              <a:rPr lang="de-CH" dirty="0" err="1"/>
              <a:t>Gelaye</a:t>
            </a:r>
            <a:r>
              <a:rPr lang="de-CH" dirty="0"/>
              <a:t>)</a:t>
            </a:r>
          </a:p>
          <a:p>
            <a:r>
              <a:rPr lang="de-CH" dirty="0"/>
              <a:t>The </a:t>
            </a:r>
            <a:r>
              <a:rPr lang="de-CH" dirty="0" err="1"/>
              <a:t>essence</a:t>
            </a:r>
            <a:r>
              <a:rPr lang="de-CH" dirty="0"/>
              <a:t> </a:t>
            </a:r>
            <a:r>
              <a:rPr lang="de-CH" dirty="0" err="1"/>
              <a:t>of</a:t>
            </a:r>
            <a:r>
              <a:rPr lang="de-CH" dirty="0"/>
              <a:t> </a:t>
            </a:r>
            <a:r>
              <a:rPr lang="de-CH" dirty="0" err="1"/>
              <a:t>trauma</a:t>
            </a:r>
            <a:r>
              <a:rPr lang="de-CH" dirty="0"/>
              <a:t> </a:t>
            </a:r>
            <a:r>
              <a:rPr lang="de-CH" dirty="0" err="1"/>
              <a:t>is</a:t>
            </a:r>
            <a:r>
              <a:rPr lang="de-CH" dirty="0"/>
              <a:t> ‘</a:t>
            </a:r>
            <a:r>
              <a:rPr lang="de-CH" b="1" dirty="0" err="1"/>
              <a:t>overwhelming</a:t>
            </a:r>
            <a:r>
              <a:rPr lang="de-CH" b="1" dirty="0"/>
              <a:t>, </a:t>
            </a:r>
            <a:r>
              <a:rPr lang="de-CH" b="1" dirty="0" err="1"/>
              <a:t>unbelievable</a:t>
            </a:r>
            <a:r>
              <a:rPr lang="de-CH" b="1" dirty="0"/>
              <a:t> and </a:t>
            </a:r>
            <a:r>
              <a:rPr lang="de-CH" b="1" dirty="0" err="1"/>
              <a:t>unbearable</a:t>
            </a:r>
            <a:r>
              <a:rPr lang="de-CH" b="1" dirty="0"/>
              <a:t>’</a:t>
            </a:r>
            <a:r>
              <a:rPr lang="de-CH" dirty="0"/>
              <a:t>  - </a:t>
            </a:r>
            <a:r>
              <a:rPr lang="de-CH" dirty="0" err="1"/>
              <a:t>speechless</a:t>
            </a:r>
            <a:r>
              <a:rPr lang="de-CH" dirty="0"/>
              <a:t> </a:t>
            </a:r>
            <a:r>
              <a:rPr lang="de-CH" dirty="0" err="1"/>
              <a:t>horror</a:t>
            </a:r>
            <a:r>
              <a:rPr lang="de-CH" dirty="0"/>
              <a:t> (</a:t>
            </a:r>
            <a:r>
              <a:rPr lang="de-CH"/>
              <a:t>Bessel van </a:t>
            </a:r>
            <a:r>
              <a:rPr lang="de-CH" dirty="0"/>
              <a:t>der Kolk)</a:t>
            </a:r>
          </a:p>
          <a:p>
            <a:r>
              <a:rPr lang="de-CH" dirty="0"/>
              <a:t>Impacts </a:t>
            </a:r>
            <a:r>
              <a:rPr lang="de-CH" dirty="0" err="1"/>
              <a:t>body</a:t>
            </a:r>
            <a:r>
              <a:rPr lang="de-CH" dirty="0"/>
              <a:t> and </a:t>
            </a:r>
            <a:r>
              <a:rPr lang="de-CH" dirty="0" err="1"/>
              <a:t>brain</a:t>
            </a:r>
            <a:endParaRPr lang="de-CH" dirty="0"/>
          </a:p>
          <a:p>
            <a:r>
              <a:rPr lang="de-CH" b="1" dirty="0"/>
              <a:t>Interpersonal </a:t>
            </a:r>
            <a:r>
              <a:rPr lang="de-CH" b="1" dirty="0" err="1"/>
              <a:t>violence</a:t>
            </a:r>
            <a:r>
              <a:rPr lang="de-CH" b="1" dirty="0"/>
              <a:t>: </a:t>
            </a:r>
            <a:r>
              <a:rPr lang="de-CH" dirty="0"/>
              <a:t>high potential </a:t>
            </a:r>
            <a:r>
              <a:rPr lang="de-CH" dirty="0" err="1"/>
              <a:t>for</a:t>
            </a:r>
            <a:r>
              <a:rPr lang="de-CH" dirty="0"/>
              <a:t> </a:t>
            </a:r>
            <a:r>
              <a:rPr lang="de-CH" dirty="0" err="1"/>
              <a:t>longlasting</a:t>
            </a:r>
            <a:r>
              <a:rPr lang="de-CH" dirty="0"/>
              <a:t>, </a:t>
            </a:r>
            <a:r>
              <a:rPr lang="de-CH" dirty="0" err="1"/>
              <a:t>damaging</a:t>
            </a:r>
            <a:r>
              <a:rPr lang="de-CH" dirty="0"/>
              <a:t> </a:t>
            </a:r>
            <a:r>
              <a:rPr lang="de-CH" dirty="0" err="1"/>
              <a:t>traumatic</a:t>
            </a:r>
            <a:r>
              <a:rPr lang="de-CH" dirty="0"/>
              <a:t> </a:t>
            </a:r>
            <a:r>
              <a:rPr lang="de-CH" dirty="0" err="1"/>
              <a:t>effects</a:t>
            </a:r>
            <a:r>
              <a:rPr lang="de-CH" dirty="0"/>
              <a:t> - </a:t>
            </a:r>
            <a:r>
              <a:rPr lang="de-CH" dirty="0" err="1"/>
              <a:t>especially</a:t>
            </a:r>
            <a:r>
              <a:rPr lang="de-CH" dirty="0"/>
              <a:t> SV</a:t>
            </a:r>
          </a:p>
          <a:p>
            <a:r>
              <a:rPr lang="de-CH" dirty="0" err="1"/>
              <a:t>We</a:t>
            </a:r>
            <a:r>
              <a:rPr lang="de-CH" dirty="0"/>
              <a:t> </a:t>
            </a:r>
            <a:r>
              <a:rPr lang="de-CH" dirty="0" err="1"/>
              <a:t>never</a:t>
            </a:r>
            <a:r>
              <a:rPr lang="de-CH" dirty="0"/>
              <a:t> </a:t>
            </a:r>
            <a:r>
              <a:rPr lang="de-CH" dirty="0" err="1"/>
              <a:t>know</a:t>
            </a:r>
            <a:r>
              <a:rPr lang="de-CH" dirty="0"/>
              <a:t> </a:t>
            </a:r>
            <a:r>
              <a:rPr lang="de-CH" dirty="0" err="1"/>
              <a:t>if</a:t>
            </a:r>
            <a:r>
              <a:rPr lang="de-CH" dirty="0"/>
              <a:t> a </a:t>
            </a:r>
            <a:r>
              <a:rPr lang="de-CH" dirty="0" err="1"/>
              <a:t>person</a:t>
            </a:r>
            <a:r>
              <a:rPr lang="de-CH" dirty="0"/>
              <a:t> </a:t>
            </a:r>
            <a:r>
              <a:rPr lang="de-CH" dirty="0" err="1"/>
              <a:t>is</a:t>
            </a:r>
            <a:r>
              <a:rPr lang="de-CH" dirty="0"/>
              <a:t> </a:t>
            </a:r>
            <a:r>
              <a:rPr lang="de-CH" dirty="0" err="1"/>
              <a:t>affected</a:t>
            </a:r>
            <a:r>
              <a:rPr lang="de-CH" dirty="0"/>
              <a:t> </a:t>
            </a:r>
            <a:r>
              <a:rPr lang="de-CH" dirty="0" err="1"/>
              <a:t>or</a:t>
            </a:r>
            <a:r>
              <a:rPr lang="de-CH" dirty="0"/>
              <a:t> not </a:t>
            </a:r>
            <a:r>
              <a:rPr lang="de-CH" dirty="0" err="1"/>
              <a:t>if</a:t>
            </a:r>
            <a:r>
              <a:rPr lang="de-CH" dirty="0"/>
              <a:t> </a:t>
            </a:r>
            <a:r>
              <a:rPr lang="de-CH" dirty="0" err="1"/>
              <a:t>we</a:t>
            </a:r>
            <a:r>
              <a:rPr lang="de-CH" dirty="0"/>
              <a:t> </a:t>
            </a:r>
            <a:r>
              <a:rPr lang="de-CH" dirty="0" err="1"/>
              <a:t>don’t</a:t>
            </a:r>
            <a:r>
              <a:rPr lang="de-CH" dirty="0"/>
              <a:t> </a:t>
            </a:r>
            <a:r>
              <a:rPr lang="de-CH" dirty="0" err="1"/>
              <a:t>know</a:t>
            </a:r>
            <a:r>
              <a:rPr lang="de-CH" dirty="0"/>
              <a:t> </a:t>
            </a:r>
            <a:r>
              <a:rPr lang="de-CH" dirty="0" err="1"/>
              <a:t>their</a:t>
            </a:r>
            <a:r>
              <a:rPr lang="de-CH" dirty="0"/>
              <a:t> </a:t>
            </a:r>
            <a:r>
              <a:rPr lang="de-CH" dirty="0" err="1"/>
              <a:t>whole</a:t>
            </a:r>
            <a:r>
              <a:rPr lang="de-CH" dirty="0"/>
              <a:t> </a:t>
            </a:r>
            <a:r>
              <a:rPr lang="de-CH" dirty="0" err="1"/>
              <a:t>story</a:t>
            </a:r>
            <a:endParaRPr lang="en-IE" sz="2000" dirty="0"/>
          </a:p>
          <a:p>
            <a:endParaRPr lang="en-IE" sz="2000" dirty="0"/>
          </a:p>
        </p:txBody>
      </p:sp>
    </p:spTree>
    <p:extLst>
      <p:ext uri="{BB962C8B-B14F-4D97-AF65-F5344CB8AC3E}">
        <p14:creationId xmlns:p14="http://schemas.microsoft.com/office/powerpoint/2010/main" val="388733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49AB87-0B16-8B85-EF67-A9CB7AFAF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7" y="386930"/>
            <a:ext cx="10067909" cy="1188950"/>
          </a:xfrm>
        </p:spPr>
        <p:txBody>
          <a:bodyPr anchor="b">
            <a:normAutofit/>
          </a:bodyPr>
          <a:lstStyle/>
          <a:p>
            <a:r>
              <a:rPr lang="en-IE" sz="4600" dirty="0"/>
              <a:t>What is trauma-informed practice (TIP)?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A9BEB5-3C17-21E9-D0DE-6DF2C686D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7454" y="2100263"/>
            <a:ext cx="7488454" cy="425066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it-IT" b="1" dirty="0">
                <a:solidFill>
                  <a:srgbClr val="FFC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Know and understand </a:t>
            </a:r>
            <a:r>
              <a:rPr lang="it-IT" b="1" dirty="0" err="1">
                <a:solidFill>
                  <a:srgbClr val="FFC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about</a:t>
            </a:r>
            <a:r>
              <a:rPr lang="it-IT" b="1" dirty="0">
                <a:solidFill>
                  <a:srgbClr val="FFC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 trauma </a:t>
            </a:r>
            <a:r>
              <a:rPr lang="it-IT" b="1" dirty="0">
                <a:solidFill>
                  <a:srgbClr val="FFC000"/>
                </a:solidFill>
                <a:ea typeface="Open Sans" panose="020B0606030504020204" pitchFamily="34" charset="0"/>
                <a:cs typeface="Open Sans" panose="020B0606030504020204" pitchFamily="34" charset="0"/>
                <a:sym typeface="Wingdings" panose="05000000000000000000" pitchFamily="2" charset="2"/>
              </a:rPr>
              <a:t></a:t>
            </a:r>
            <a:endParaRPr lang="it-IT" b="1" dirty="0">
              <a:solidFill>
                <a:srgbClr val="FFC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it-IT" b="1" dirty="0">
                <a:solidFill>
                  <a:srgbClr val="FFC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R</a:t>
            </a:r>
            <a:r>
              <a:rPr lang="en-US" b="1" dirty="0" err="1">
                <a:ea typeface="Open Sans" panose="020B0806030504020204" pitchFamily="34" charset="0"/>
                <a:cs typeface="Open Sans" panose="020B0806030504020204" pitchFamily="34" charset="0"/>
              </a:rPr>
              <a:t>ealize</a:t>
            </a:r>
            <a:endParaRPr lang="en-US" b="1" dirty="0">
              <a:ea typeface="Open Sans" panose="020B0806030504020204" pitchFamily="34" charset="0"/>
              <a:cs typeface="Open Sans" panose="020B0806030504020204" pitchFamily="34" charset="0"/>
            </a:endParaRPr>
          </a:p>
          <a:p>
            <a:r>
              <a:rPr lang="it-IT" b="1" dirty="0">
                <a:solidFill>
                  <a:srgbClr val="FFC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R</a:t>
            </a:r>
            <a:r>
              <a:rPr lang="en-US" b="1" dirty="0" err="1">
                <a:ea typeface="Open Sans" panose="020B0806030504020204" pitchFamily="34" charset="0"/>
                <a:cs typeface="Open Sans" panose="020B0806030504020204" pitchFamily="34" charset="0"/>
              </a:rPr>
              <a:t>ecognize</a:t>
            </a:r>
            <a:endParaRPr lang="en-US" b="1" dirty="0">
              <a:ea typeface="Open Sans" panose="020B0806030504020204" pitchFamily="34" charset="0"/>
              <a:cs typeface="Open Sans" panose="020B0806030504020204" pitchFamily="34" charset="0"/>
            </a:endParaRPr>
          </a:p>
          <a:p>
            <a:r>
              <a:rPr lang="it-IT" b="1" dirty="0">
                <a:solidFill>
                  <a:srgbClr val="FFC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R</a:t>
            </a:r>
            <a:r>
              <a:rPr lang="en-US" b="1" dirty="0" err="1">
                <a:ea typeface="Open Sans" panose="020B0806030504020204" pitchFamily="34" charset="0"/>
                <a:cs typeface="Open Sans" panose="020B0806030504020204" pitchFamily="34" charset="0"/>
              </a:rPr>
              <a:t>espond</a:t>
            </a:r>
            <a:endParaRPr lang="en-US" b="1" dirty="0">
              <a:ea typeface="Open Sans" panose="020B0806030504020204" pitchFamily="34" charset="0"/>
              <a:cs typeface="Open Sans" panose="020B0806030504020204" pitchFamily="34" charset="0"/>
            </a:endParaRPr>
          </a:p>
          <a:p>
            <a:r>
              <a:rPr lang="it-IT" b="1" dirty="0">
                <a:solidFill>
                  <a:srgbClr val="FFC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R</a:t>
            </a:r>
            <a:r>
              <a:rPr lang="en-US" b="1" dirty="0" err="1">
                <a:ea typeface="Open Sans" panose="020B0806030504020204" pitchFamily="34" charset="0"/>
                <a:cs typeface="Open Sans" panose="020B0806030504020204" pitchFamily="34" charset="0"/>
              </a:rPr>
              <a:t>esist</a:t>
            </a:r>
            <a:r>
              <a:rPr lang="en-US" b="1" dirty="0">
                <a:ea typeface="Open Sans" panose="020B0806030504020204" pitchFamily="34" charset="0"/>
                <a:cs typeface="Open Sans" panose="020B0806030504020204" pitchFamily="34" charset="0"/>
              </a:rPr>
              <a:t> </a:t>
            </a:r>
            <a:r>
              <a:rPr lang="en-US" b="1" dirty="0" err="1">
                <a:ea typeface="Open Sans" panose="020B0806030504020204" pitchFamily="34" charset="0"/>
                <a:cs typeface="Open Sans" panose="020B0806030504020204" pitchFamily="34" charset="0"/>
              </a:rPr>
              <a:t>retraumatisation</a:t>
            </a:r>
            <a:endParaRPr lang="en-US" sz="1600" b="1" dirty="0">
              <a:ea typeface="Open Sans" panose="020B0806030504020204" pitchFamily="34" charset="0"/>
              <a:cs typeface="Open Sans" panose="020B08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471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B9AA7C6-5E5A-498E-A6DF-A943376E0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3EAB11A-76F7-48F4-9B4F-5BFDF4BF96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300" y="2385102"/>
            <a:ext cx="574091" cy="2087796"/>
            <a:chOff x="209668" y="2857422"/>
            <a:chExt cx="463662" cy="208779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4D4C416-D5F4-4F6F-A6F1-87A21CD4FC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423947" y="2857422"/>
              <a:ext cx="249383" cy="20877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6AC1C30-21C6-4BF6-93EE-B211D7A85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09668" y="2857423"/>
              <a:ext cx="1" cy="208779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1E140AE-0ABF-47C8-BF32-7D2F0CF2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631767"/>
            <a:ext cx="11111729" cy="575240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9E3039-8F7C-26C8-394E-525C30072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306" y="1157288"/>
            <a:ext cx="3455094" cy="4763222"/>
          </a:xfrm>
        </p:spPr>
        <p:txBody>
          <a:bodyPr anchor="ctr">
            <a:normAutofit/>
          </a:bodyPr>
          <a:lstStyle/>
          <a:p>
            <a:pPr algn="ctr"/>
            <a:r>
              <a:rPr lang="en-IE" sz="5200" dirty="0"/>
              <a:t>Are we not already trauma-informed </a:t>
            </a:r>
            <a:br>
              <a:rPr lang="en-IE" sz="5200" dirty="0"/>
            </a:br>
            <a:r>
              <a:rPr lang="en-IE" sz="5200" dirty="0"/>
              <a:t>in RJ?</a:t>
            </a:r>
          </a:p>
        </p:txBody>
      </p:sp>
      <p:pic>
        <p:nvPicPr>
          <p:cNvPr id="13" name="Inhaltsplatzhalt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424" y="1509454"/>
            <a:ext cx="5370222" cy="40588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22546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1" name="Rectangle 60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A24E5A-94E6-8DBC-D3EC-349BCB53C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496" y="164443"/>
            <a:ext cx="10103005" cy="594849"/>
          </a:xfrm>
        </p:spPr>
        <p:txBody>
          <a:bodyPr anchor="b">
            <a:normAutofit fontScale="90000"/>
          </a:bodyPr>
          <a:lstStyle/>
          <a:p>
            <a:r>
              <a:rPr lang="en-IE" sz="4200" dirty="0"/>
              <a:t>Why TIP?  – Countering the effects of trauma</a:t>
            </a:r>
          </a:p>
        </p:txBody>
      </p:sp>
      <p:graphicFrame>
        <p:nvGraphicFramePr>
          <p:cNvPr id="14" name="Diagramm 13"/>
          <p:cNvGraphicFramePr/>
          <p:nvPr>
            <p:extLst>
              <p:ext uri="{D42A27DB-BD31-4B8C-83A1-F6EECF244321}">
                <p14:modId xmlns:p14="http://schemas.microsoft.com/office/powerpoint/2010/main" val="2859808007"/>
              </p:ext>
            </p:extLst>
          </p:nvPr>
        </p:nvGraphicFramePr>
        <p:xfrm>
          <a:off x="757174" y="788716"/>
          <a:ext cx="10677652" cy="10554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5" name="Diagramm 14"/>
          <p:cNvGraphicFramePr/>
          <p:nvPr>
            <p:extLst>
              <p:ext uri="{D42A27DB-BD31-4B8C-83A1-F6EECF244321}">
                <p14:modId xmlns:p14="http://schemas.microsoft.com/office/powerpoint/2010/main" val="3368558851"/>
              </p:ext>
            </p:extLst>
          </p:nvPr>
        </p:nvGraphicFramePr>
        <p:xfrm>
          <a:off x="757174" y="1931716"/>
          <a:ext cx="10677652" cy="10554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6" name="Diagramm 15"/>
          <p:cNvGraphicFramePr/>
          <p:nvPr>
            <p:extLst>
              <p:ext uri="{D42A27DB-BD31-4B8C-83A1-F6EECF244321}">
                <p14:modId xmlns:p14="http://schemas.microsoft.com/office/powerpoint/2010/main" val="3873366526"/>
              </p:ext>
            </p:extLst>
          </p:nvPr>
        </p:nvGraphicFramePr>
        <p:xfrm>
          <a:off x="757174" y="3074716"/>
          <a:ext cx="10677652" cy="10554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7" name="Diagramm 16"/>
          <p:cNvGraphicFramePr/>
          <p:nvPr>
            <p:extLst>
              <p:ext uri="{D42A27DB-BD31-4B8C-83A1-F6EECF244321}">
                <p14:modId xmlns:p14="http://schemas.microsoft.com/office/powerpoint/2010/main" val="3135882923"/>
              </p:ext>
            </p:extLst>
          </p:nvPr>
        </p:nvGraphicFramePr>
        <p:xfrm>
          <a:off x="757174" y="4217716"/>
          <a:ext cx="10677652" cy="10554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18" name="Diagramm 17"/>
          <p:cNvGraphicFramePr/>
          <p:nvPr>
            <p:extLst>
              <p:ext uri="{D42A27DB-BD31-4B8C-83A1-F6EECF244321}">
                <p14:modId xmlns:p14="http://schemas.microsoft.com/office/powerpoint/2010/main" val="982681811"/>
              </p:ext>
            </p:extLst>
          </p:nvPr>
        </p:nvGraphicFramePr>
        <p:xfrm>
          <a:off x="757174" y="5331319"/>
          <a:ext cx="10677652" cy="10554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</p:spTree>
    <p:extLst>
      <p:ext uri="{BB962C8B-B14F-4D97-AF65-F5344CB8AC3E}">
        <p14:creationId xmlns:p14="http://schemas.microsoft.com/office/powerpoint/2010/main" val="8935461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B9AA7C6-5E5A-498E-A6DF-A943376E0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3EAB11A-76F7-48F4-9B4F-5BFDF4BF96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300" y="2385102"/>
            <a:ext cx="574091" cy="2087796"/>
            <a:chOff x="209668" y="2857422"/>
            <a:chExt cx="463662" cy="208779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4D4C416-D5F4-4F6F-A6F1-87A21CD4FC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423947" y="2857422"/>
              <a:ext cx="249383" cy="20877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6AC1C30-21C6-4BF6-93EE-B211D7A85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09668" y="2857423"/>
              <a:ext cx="1" cy="208779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1E140AE-0ABF-47C8-BF32-7D2F0CF2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631767"/>
            <a:ext cx="11111729" cy="575240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18F9F8-5DDE-9085-57C0-CA8F7F4B3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625" y="776267"/>
            <a:ext cx="3115756" cy="5144243"/>
          </a:xfrm>
        </p:spPr>
        <p:txBody>
          <a:bodyPr anchor="ctr">
            <a:normAutofit/>
          </a:bodyPr>
          <a:lstStyle/>
          <a:p>
            <a:r>
              <a:rPr lang="en-IE" sz="5200" dirty="0"/>
              <a:t>What this means for RJ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70087-0C6A-E91D-4CD5-F27E3686B0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17698" y="631767"/>
            <a:ext cx="7819189" cy="5752404"/>
          </a:xfrm>
        </p:spPr>
        <p:txBody>
          <a:bodyPr anchor="ctr">
            <a:noAutofit/>
          </a:bodyPr>
          <a:lstStyle/>
          <a:p>
            <a:r>
              <a:rPr lang="en-IE" sz="2500" dirty="0"/>
              <a:t>Need to change RJ theory or rather </a:t>
            </a:r>
            <a:r>
              <a:rPr lang="en-IE" sz="2500" b="1" dirty="0"/>
              <a:t>become more explicit </a:t>
            </a:r>
            <a:r>
              <a:rPr lang="en-IE" sz="2500" dirty="0"/>
              <a:t>in what we mean - implications for serious harm?</a:t>
            </a:r>
          </a:p>
          <a:p>
            <a:r>
              <a:rPr lang="en-IE" sz="2500" dirty="0"/>
              <a:t>Do we need to </a:t>
            </a:r>
            <a:r>
              <a:rPr lang="en-IE" sz="2500" b="1" dirty="0"/>
              <a:t>define</a:t>
            </a:r>
            <a:r>
              <a:rPr lang="en-IE" sz="2500" dirty="0"/>
              <a:t> what being </a:t>
            </a:r>
            <a:r>
              <a:rPr lang="en-IE" sz="2500" b="1" dirty="0"/>
              <a:t>trauma-informed</a:t>
            </a:r>
            <a:r>
              <a:rPr lang="en-IE" sz="2500" dirty="0"/>
              <a:t> truly means in RJ – for theory and practice?</a:t>
            </a:r>
          </a:p>
          <a:p>
            <a:r>
              <a:rPr lang="en-US" sz="2500" b="1" dirty="0"/>
              <a:t>Empowerment</a:t>
            </a:r>
            <a:r>
              <a:rPr lang="en-US" sz="2500" dirty="0"/>
              <a:t>: often vague in RJ theory - redefine it in the light of a trauma-informed approach - or at least define it more clearly? </a:t>
            </a:r>
          </a:p>
          <a:p>
            <a:r>
              <a:rPr lang="en-US" sz="2500" b="1" dirty="0"/>
              <a:t>Language: </a:t>
            </a:r>
            <a:r>
              <a:rPr lang="en-US" sz="2500" dirty="0"/>
              <a:t>How trauma-sensitive is the current RJ terminology? Do we need to rethink it, especially in cases of serious harm? </a:t>
            </a:r>
          </a:p>
          <a:p>
            <a:r>
              <a:rPr lang="en-US" sz="2500" b="1" dirty="0"/>
              <a:t>Goals</a:t>
            </a:r>
            <a:r>
              <a:rPr lang="de-CH" sz="2500" b="1" dirty="0"/>
              <a:t>:</a:t>
            </a:r>
            <a:r>
              <a:rPr lang="en-US" sz="2500" dirty="0"/>
              <a:t> offender-focused (e.g. crime reduction)? More focus on healing &amp; restoration? Definition of healing?</a:t>
            </a:r>
          </a:p>
          <a:p>
            <a:r>
              <a:rPr lang="de-CH" sz="2500" b="1" dirty="0"/>
              <a:t>Relational </a:t>
            </a:r>
            <a:r>
              <a:rPr lang="de-CH" sz="2500" b="1" dirty="0" err="1"/>
              <a:t>and</a:t>
            </a:r>
            <a:r>
              <a:rPr lang="de-CH" sz="2500" b="1" dirty="0"/>
              <a:t> narrative </a:t>
            </a:r>
            <a:r>
              <a:rPr lang="de-CH" sz="2500" b="1" dirty="0" err="1"/>
              <a:t>approach</a:t>
            </a:r>
            <a:r>
              <a:rPr lang="de-CH" sz="2500" b="1" dirty="0"/>
              <a:t>: </a:t>
            </a:r>
            <a:r>
              <a:rPr lang="en-US" sz="2500" dirty="0"/>
              <a:t>Meaning after trauma, deeper understanding of mechanisms</a:t>
            </a:r>
            <a:endParaRPr lang="en-IE" sz="2500" dirty="0"/>
          </a:p>
        </p:txBody>
      </p:sp>
    </p:spTree>
    <p:extLst>
      <p:ext uri="{BB962C8B-B14F-4D97-AF65-F5344CB8AC3E}">
        <p14:creationId xmlns:p14="http://schemas.microsoft.com/office/powerpoint/2010/main" val="3081853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A100B0-4E95-5C45-7F2B-175E5006C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2878" y="203739"/>
            <a:ext cx="9799836" cy="719180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IE" sz="5400" dirty="0"/>
              <a:t>Possible implications for RJ practice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701459" y="1126658"/>
            <a:ext cx="10860064" cy="5257514"/>
          </a:xfrm>
        </p:spPr>
        <p:txBody>
          <a:bodyPr>
            <a:normAutofit lnSpcReduction="10000"/>
          </a:bodyPr>
          <a:lstStyle/>
          <a:p>
            <a:r>
              <a:rPr lang="en-US" b="1" dirty="0">
                <a:ea typeface="Open Sans" panose="020B0806030504020204" pitchFamily="34" charset="0"/>
                <a:cs typeface="Open Sans" panose="020B0806030504020204" pitchFamily="34" charset="0"/>
              </a:rPr>
              <a:t>Training: </a:t>
            </a:r>
            <a:r>
              <a:rPr lang="en-US" dirty="0">
                <a:ea typeface="Open Sans" panose="020B0806030504020204" pitchFamily="34" charset="0"/>
                <a:cs typeface="Open Sans" panose="020B0806030504020204" pitchFamily="34" charset="0"/>
              </a:rPr>
              <a:t>to be trauma-aware, we need to know about trauma, its effects, dynamics and consequences </a:t>
            </a:r>
            <a:r>
              <a:rPr lang="en-US" dirty="0">
                <a:ea typeface="Open Sans" panose="020B0806030504020204" pitchFamily="34" charset="0"/>
                <a:cs typeface="Open Sans" panose="020B0806030504020204" pitchFamily="34" charset="0"/>
                <a:sym typeface="Wingdings" panose="05000000000000000000" pitchFamily="2" charset="2"/>
              </a:rPr>
              <a:t> specific training required</a:t>
            </a:r>
          </a:p>
          <a:p>
            <a:r>
              <a:rPr lang="en-US" b="1" dirty="0">
                <a:ea typeface="Open Sans" panose="020B0806030504020204" pitchFamily="34" charset="0"/>
                <a:cs typeface="Open Sans" panose="020B0806030504020204" pitchFamily="34" charset="0"/>
                <a:sym typeface="Wingdings" panose="05000000000000000000" pitchFamily="2" charset="2"/>
              </a:rPr>
              <a:t>Become deliberate </a:t>
            </a:r>
            <a:r>
              <a:rPr lang="en-US" dirty="0">
                <a:ea typeface="Open Sans" panose="020B0806030504020204" pitchFamily="34" charset="0"/>
                <a:cs typeface="Open Sans" panose="020B0806030504020204" pitchFamily="34" charset="0"/>
                <a:sym typeface="Wingdings" panose="05000000000000000000" pitchFamily="2" charset="2"/>
              </a:rPr>
              <a:t>in incorporating TIP  affects design of services, processes, decision-making, role as facilitator</a:t>
            </a:r>
          </a:p>
          <a:p>
            <a:r>
              <a:rPr lang="en-US" dirty="0">
                <a:ea typeface="Open Sans" panose="020B0806030504020204" pitchFamily="34" charset="0"/>
                <a:cs typeface="Open Sans" panose="020B0806030504020204" pitchFamily="34" charset="0"/>
                <a:sym typeface="Wingdings" panose="05000000000000000000" pitchFamily="2" charset="2"/>
              </a:rPr>
              <a:t>We need to </a:t>
            </a:r>
            <a:r>
              <a:rPr lang="en-US" b="1" dirty="0">
                <a:ea typeface="Open Sans" panose="020B0806030504020204" pitchFamily="34" charset="0"/>
                <a:cs typeface="Open Sans" panose="020B0806030504020204" pitchFamily="34" charset="0"/>
                <a:sym typeface="Wingdings" panose="05000000000000000000" pitchFamily="2" charset="2"/>
              </a:rPr>
              <a:t>understand possible dynamics and consequences </a:t>
            </a:r>
            <a:r>
              <a:rPr lang="en-US" dirty="0">
                <a:ea typeface="Open Sans" panose="020B0806030504020204" pitchFamily="34" charset="0"/>
                <a:cs typeface="Open Sans" panose="020B0806030504020204" pitchFamily="34" charset="0"/>
                <a:sym typeface="Wingdings" panose="05000000000000000000" pitchFamily="2" charset="2"/>
              </a:rPr>
              <a:t>and how to deal with these effects (i.e. traumatic memory)</a:t>
            </a:r>
          </a:p>
          <a:p>
            <a:r>
              <a:rPr lang="en-US" b="1" dirty="0">
                <a:ea typeface="Open Sans" panose="020B0806030504020204" pitchFamily="34" charset="0"/>
                <a:cs typeface="Open Sans" panose="020B0806030504020204" pitchFamily="34" charset="0"/>
                <a:sym typeface="Wingdings" panose="05000000000000000000" pitchFamily="2" charset="2"/>
              </a:rPr>
              <a:t>Trauma-sensitive language: </a:t>
            </a:r>
            <a:r>
              <a:rPr lang="en-US" dirty="0">
                <a:ea typeface="Open Sans" panose="020B0806030504020204" pitchFamily="34" charset="0"/>
                <a:cs typeface="Open Sans" panose="020B0806030504020204" pitchFamily="34" charset="0"/>
                <a:sym typeface="Wingdings" panose="05000000000000000000" pitchFamily="2" charset="2"/>
              </a:rPr>
              <a:t>affects how we talk and interview people, our attitude (non-judgmental even if story changes, which is normal)</a:t>
            </a:r>
          </a:p>
          <a:p>
            <a:r>
              <a:rPr lang="en-US" b="1" dirty="0">
                <a:ea typeface="Open Sans" panose="020B0806030504020204" pitchFamily="34" charset="0"/>
                <a:cs typeface="Open Sans" panose="020B0806030504020204" pitchFamily="34" charset="0"/>
                <a:sym typeface="Wingdings" panose="05000000000000000000" pitchFamily="2" charset="2"/>
              </a:rPr>
              <a:t>Strength-based approach </a:t>
            </a:r>
            <a:r>
              <a:rPr lang="en-US" dirty="0">
                <a:ea typeface="Open Sans" panose="020B0806030504020204" pitchFamily="34" charset="0"/>
                <a:cs typeface="Open Sans" panose="020B0806030504020204" pitchFamily="34" charset="0"/>
                <a:sym typeface="Wingdings" panose="05000000000000000000" pitchFamily="2" charset="2"/>
              </a:rPr>
              <a:t>– not reinforce feelings caused by trauma</a:t>
            </a:r>
          </a:p>
          <a:p>
            <a:r>
              <a:rPr lang="en-US" b="1" dirty="0">
                <a:ea typeface="Open Sans" panose="020B0806030504020204" pitchFamily="34" charset="0"/>
                <a:cs typeface="Open Sans" panose="020B0806030504020204" pitchFamily="34" charset="0"/>
                <a:sym typeface="Wingdings" panose="05000000000000000000" pitchFamily="2" charset="2"/>
              </a:rPr>
              <a:t>Refuse system constraints </a:t>
            </a:r>
            <a:r>
              <a:rPr lang="en-US" dirty="0">
                <a:ea typeface="Open Sans" panose="020B0806030504020204" pitchFamily="34" charset="0"/>
                <a:cs typeface="Open Sans" panose="020B0806030504020204" pitchFamily="34" charset="0"/>
                <a:sym typeface="Wingdings" panose="05000000000000000000" pitchFamily="2" charset="2"/>
              </a:rPr>
              <a:t>on time, timing, space, etc. </a:t>
            </a:r>
          </a:p>
          <a:p>
            <a:r>
              <a:rPr lang="en-US" b="1" dirty="0">
                <a:ea typeface="Open Sans" panose="020B0806030504020204" pitchFamily="34" charset="0"/>
                <a:cs typeface="Open Sans" panose="020B0806030504020204" pitchFamily="34" charset="0"/>
                <a:sym typeface="Wingdings" panose="05000000000000000000" pitchFamily="2" charset="2"/>
              </a:rPr>
              <a:t>Preparation</a:t>
            </a:r>
            <a:r>
              <a:rPr lang="en-US" dirty="0">
                <a:ea typeface="Open Sans" panose="020B0806030504020204" pitchFamily="34" charset="0"/>
                <a:cs typeface="Open Sans" panose="020B0806030504020204" pitchFamily="34" charset="0"/>
                <a:sym typeface="Wingdings" panose="05000000000000000000" pitchFamily="2" charset="2"/>
              </a:rPr>
              <a:t> is essential with all that happens during that phase, including the necessary time for </a:t>
            </a:r>
            <a:r>
              <a:rPr lang="en-US" b="1" dirty="0">
                <a:ea typeface="Open Sans" panose="020B0806030504020204" pitchFamily="34" charset="0"/>
                <a:cs typeface="Open Sans" panose="020B0806030504020204" pitchFamily="34" charset="0"/>
                <a:sym typeface="Wingdings" panose="05000000000000000000" pitchFamily="2" charset="2"/>
              </a:rPr>
              <a:t>narratives</a:t>
            </a:r>
          </a:p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077356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2"/>
            <a:ext cx="10999072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92B64A-B4CE-683B-A213-F79AB1507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293338"/>
            <a:ext cx="9144000" cy="327459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Victim Initiated / Victim Focused RJ: Why?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6942BF-9817-AA3A-35EC-629B82721B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000" y="5514052"/>
            <a:ext cx="9144000" cy="6519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Dr Marie Keenan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54708"/>
            <a:ext cx="11000232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95863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B9AA7C6-5E5A-498E-A6DF-A943376E0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3EAB11A-76F7-48F4-9B4F-5BFDF4BF96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300" y="2385102"/>
            <a:ext cx="574091" cy="2087796"/>
            <a:chOff x="209668" y="2857422"/>
            <a:chExt cx="463662" cy="208779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4D4C416-D5F4-4F6F-A6F1-87A21CD4FC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423947" y="2857422"/>
              <a:ext cx="249383" cy="20877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6AC1C30-21C6-4BF6-93EE-B211D7A85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09668" y="2857423"/>
              <a:ext cx="1" cy="208779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1E140AE-0ABF-47C8-BF32-7D2F0CF2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631767"/>
            <a:ext cx="11111729" cy="575240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9E3039-8F7C-26C8-394E-525C30072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3618" y="1239927"/>
            <a:ext cx="4008586" cy="4680583"/>
          </a:xfrm>
        </p:spPr>
        <p:txBody>
          <a:bodyPr anchor="ctr">
            <a:normAutofit/>
          </a:bodyPr>
          <a:lstStyle/>
          <a:p>
            <a:r>
              <a:rPr lang="en-IE" sz="5200" dirty="0"/>
              <a:t>Ideals of Modern Day Founding Fathers</a:t>
            </a:r>
            <a:endParaRPr lang="en-IE" sz="5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1B556C-D0D6-477D-B82A-12A50F5A20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8463" y="631767"/>
            <a:ext cx="6597598" cy="5752404"/>
          </a:xfrm>
        </p:spPr>
        <p:txBody>
          <a:bodyPr anchor="ctr">
            <a:normAutofit/>
          </a:bodyPr>
          <a:lstStyle/>
          <a:p>
            <a:endParaRPr lang="en-IE" sz="2000" dirty="0"/>
          </a:p>
          <a:p>
            <a:r>
              <a:rPr lang="en-IE" dirty="0"/>
              <a:t>Howard </a:t>
            </a:r>
            <a:r>
              <a:rPr lang="en-IE" dirty="0" err="1"/>
              <a:t>Zehr</a:t>
            </a:r>
            <a:r>
              <a:rPr lang="en-IE" dirty="0"/>
              <a:t>, Nils Christie, John </a:t>
            </a:r>
            <a:r>
              <a:rPr lang="en-IE" dirty="0" err="1"/>
              <a:t>Braitwaite</a:t>
            </a:r>
            <a:r>
              <a:rPr lang="en-IE" dirty="0"/>
              <a:t>, among others – many at this conference</a:t>
            </a:r>
          </a:p>
          <a:p>
            <a:r>
              <a:rPr lang="en-IE" dirty="0"/>
              <a:t>‘give conflict back to main parties’, ‘ repair of harm by those who have a stake in the crime’ etc etc</a:t>
            </a:r>
          </a:p>
          <a:p>
            <a:pPr marL="0" indent="0">
              <a:buNone/>
            </a:pPr>
            <a:endParaRPr lang="en-IE" sz="2000" dirty="0"/>
          </a:p>
          <a:p>
            <a:endParaRPr lang="en-IE" sz="2000" dirty="0"/>
          </a:p>
        </p:txBody>
      </p:sp>
    </p:spTree>
    <p:extLst>
      <p:ext uri="{BB962C8B-B14F-4D97-AF65-F5344CB8AC3E}">
        <p14:creationId xmlns:p14="http://schemas.microsoft.com/office/powerpoint/2010/main" val="487699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A24E5A-94E6-8DBC-D3EC-349BCB53C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623276"/>
            <a:ext cx="9270465" cy="1044214"/>
          </a:xfrm>
        </p:spPr>
        <p:txBody>
          <a:bodyPr anchor="ctr">
            <a:noAutofit/>
          </a:bodyPr>
          <a:lstStyle/>
          <a:p>
            <a:r>
              <a:rPr lang="en-IE" sz="3600" dirty="0"/>
              <a:t>How These Ideas Taken Up / Institutionalised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C7E88E-FC78-99A4-93CA-6E7C0F630F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774" y="1989222"/>
            <a:ext cx="9657258" cy="4669256"/>
          </a:xfrm>
        </p:spPr>
        <p:txBody>
          <a:bodyPr anchor="t">
            <a:noAutofit/>
          </a:bodyPr>
          <a:lstStyle/>
          <a:p>
            <a:r>
              <a:rPr lang="en-IE" dirty="0"/>
              <a:t>Youth offending as Diversion </a:t>
            </a:r>
          </a:p>
          <a:p>
            <a:r>
              <a:rPr lang="en-IE" dirty="0"/>
              <a:t>Legislation in some jurisdictions for RJ</a:t>
            </a:r>
          </a:p>
          <a:p>
            <a:r>
              <a:rPr lang="en-IE" dirty="0"/>
              <a:t>Some ‘under the radar’ RJ practices in interpersonal crime cases</a:t>
            </a:r>
          </a:p>
          <a:p>
            <a:r>
              <a:rPr lang="en-IE" dirty="0"/>
              <a:t>Policy Directives </a:t>
            </a:r>
          </a:p>
          <a:p>
            <a:r>
              <a:rPr lang="en-IE" dirty="0"/>
              <a:t> Practice Guidance: EU Directives, WHO, UN </a:t>
            </a:r>
          </a:p>
          <a:p>
            <a:r>
              <a:rPr lang="en-IE" dirty="0"/>
              <a:t>Academics work / research</a:t>
            </a:r>
          </a:p>
        </p:txBody>
      </p:sp>
    </p:spTree>
    <p:extLst>
      <p:ext uri="{BB962C8B-B14F-4D97-AF65-F5344CB8AC3E}">
        <p14:creationId xmlns:p14="http://schemas.microsoft.com/office/powerpoint/2010/main" val="19601636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49AB87-0B16-8B85-EF67-A9CB7AFAF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2647" y="449726"/>
            <a:ext cx="9706407" cy="1106360"/>
          </a:xfrm>
        </p:spPr>
        <p:txBody>
          <a:bodyPr anchor="b">
            <a:normAutofit fontScale="90000"/>
          </a:bodyPr>
          <a:lstStyle/>
          <a:p>
            <a:r>
              <a:rPr lang="en-IE" sz="4200" dirty="0"/>
              <a:t>Implicit Legacy of Offender Focused / CJS Initiated RJ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A9BEB5-3C17-21E9-D0DE-6DF2C686D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7938" y="1556086"/>
            <a:ext cx="10401118" cy="4828085"/>
          </a:xfrm>
        </p:spPr>
        <p:txBody>
          <a:bodyPr anchor="ctr">
            <a:noAutofit/>
          </a:bodyPr>
          <a:lstStyle/>
          <a:p>
            <a:r>
              <a:rPr lang="en-IE" dirty="0"/>
              <a:t>CJS offender focused by definition </a:t>
            </a:r>
          </a:p>
          <a:p>
            <a:r>
              <a:rPr lang="en-IE" dirty="0"/>
              <a:t>Victims included in these programmes [prison, youth diversion etc]– but RJ initiatives in the </a:t>
            </a:r>
            <a:r>
              <a:rPr lang="en-IE" b="1" dirty="0"/>
              <a:t>primary</a:t>
            </a:r>
            <a:r>
              <a:rPr lang="en-IE" dirty="0"/>
              <a:t> interest of offenders – despite the benefits for victims too </a:t>
            </a:r>
          </a:p>
          <a:p>
            <a:r>
              <a:rPr lang="en-IE" dirty="0"/>
              <a:t>Victims excluded largely from CJS apart from as witness to a crime</a:t>
            </a:r>
          </a:p>
          <a:p>
            <a:r>
              <a:rPr lang="en-IE" dirty="0"/>
              <a:t>Where does this leave Victims in their own right in RJ?</a:t>
            </a:r>
          </a:p>
          <a:p>
            <a:r>
              <a:rPr lang="en-IE" dirty="0"/>
              <a:t>Some jurisdictions addressed this issue e.g. Belgium, New Zealand </a:t>
            </a:r>
          </a:p>
          <a:p>
            <a:r>
              <a:rPr lang="en-IE" dirty="0"/>
              <a:t>Should RJ in serious interpersonal crime be </a:t>
            </a:r>
            <a:r>
              <a:rPr lang="en-IE" b="1" dirty="0"/>
              <a:t>victim initiated and victim focused</a:t>
            </a:r>
            <a:r>
              <a:rPr lang="en-IE" dirty="0"/>
              <a:t>, while also working for good outcomes for offenders/accused persons and for ‘the criminal justice system’?</a:t>
            </a:r>
          </a:p>
        </p:txBody>
      </p:sp>
    </p:spTree>
    <p:extLst>
      <p:ext uri="{BB962C8B-B14F-4D97-AF65-F5344CB8AC3E}">
        <p14:creationId xmlns:p14="http://schemas.microsoft.com/office/powerpoint/2010/main" val="6221756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A100B0-4E95-5C45-7F2B-175E5006C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IE" sz="5400" dirty="0"/>
              <a:t>Rationale for this Position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A54A7A-1A0D-E7F9-289D-B61011FDF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7407" y="1962810"/>
            <a:ext cx="10308374" cy="4662579"/>
          </a:xfrm>
        </p:spPr>
        <p:txBody>
          <a:bodyPr anchor="ctr">
            <a:noAutofit/>
          </a:bodyPr>
          <a:lstStyle/>
          <a:p>
            <a:r>
              <a:rPr lang="en-IE" sz="2400" dirty="0"/>
              <a:t>Victim experience of interpersonal crime – loss of power and control</a:t>
            </a:r>
          </a:p>
          <a:p>
            <a:r>
              <a:rPr lang="en-IE" sz="2400" dirty="0"/>
              <a:t>Offender initiated RJ continues that dynamic – potentially</a:t>
            </a:r>
          </a:p>
          <a:p>
            <a:r>
              <a:rPr lang="en-IE" sz="2400" dirty="0"/>
              <a:t>Victim experience of interpersonal crime – fear of further attack / assault</a:t>
            </a:r>
          </a:p>
          <a:p>
            <a:r>
              <a:rPr lang="en-IE" sz="2400" dirty="0"/>
              <a:t>Offender initiated RJ continues that dynamic – ‘what does he want/ will he use this to get at me again’?</a:t>
            </a:r>
          </a:p>
          <a:p>
            <a:r>
              <a:rPr lang="en-IE" sz="2400" dirty="0"/>
              <a:t>Impact of trauma – as outlined earlier</a:t>
            </a:r>
          </a:p>
          <a:p>
            <a:r>
              <a:rPr lang="en-IE" sz="2400" dirty="0"/>
              <a:t>Victim initiated and victim focused RJ works against the dynamic of loss of power and control and fear of the offender</a:t>
            </a:r>
          </a:p>
          <a:p>
            <a:r>
              <a:rPr lang="en-IE" sz="2400" dirty="0"/>
              <a:t>It does </a:t>
            </a:r>
            <a:r>
              <a:rPr lang="en-IE" sz="2400" b="1" dirty="0"/>
              <a:t>not</a:t>
            </a:r>
            <a:r>
              <a:rPr lang="en-IE" sz="2400" dirty="0"/>
              <a:t> mean we do not take into account offender need and interest – this is part of the principles and values of RJ – and forms part of good preparation</a:t>
            </a:r>
          </a:p>
        </p:txBody>
      </p:sp>
    </p:spTree>
    <p:extLst>
      <p:ext uri="{BB962C8B-B14F-4D97-AF65-F5344CB8AC3E}">
        <p14:creationId xmlns:p14="http://schemas.microsoft.com/office/powerpoint/2010/main" val="1888229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B9AA7C6-5E5A-498E-A6DF-A943376E0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3EAB11A-76F7-48F4-9B4F-5BFDF4BF96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300" y="2385102"/>
            <a:ext cx="574091" cy="2087796"/>
            <a:chOff x="209668" y="2857422"/>
            <a:chExt cx="463662" cy="208779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4D4C416-D5F4-4F6F-A6F1-87A21CD4FC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423947" y="2857422"/>
              <a:ext cx="249383" cy="20877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6AC1C30-21C6-4BF6-93EE-B211D7A85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09668" y="2857423"/>
              <a:ext cx="1" cy="208779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1E140AE-0ABF-47C8-BF32-7D2F0CF2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631767"/>
            <a:ext cx="11111729" cy="575240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18F9F8-5DDE-9085-57C0-CA8F7F4B3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3618" y="1203159"/>
            <a:ext cx="3631624" cy="4717352"/>
          </a:xfrm>
        </p:spPr>
        <p:txBody>
          <a:bodyPr anchor="ctr">
            <a:normAutofit/>
          </a:bodyPr>
          <a:lstStyle/>
          <a:p>
            <a:pPr algn="ctr"/>
            <a:r>
              <a:rPr lang="en-IE" sz="4000" dirty="0"/>
              <a:t>What this means for RJ Theory</a:t>
            </a:r>
            <a:br>
              <a:rPr lang="en-IE" sz="4000" dirty="0"/>
            </a:br>
            <a:r>
              <a:rPr lang="en-IE" sz="4000" dirty="0"/>
              <a:t>in relation to Serious Crimes of Violence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70087-0C6A-E91D-4CD5-F27E3686B0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6379" y="473829"/>
            <a:ext cx="6974877" cy="544668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IE" sz="1700" dirty="0"/>
          </a:p>
          <a:p>
            <a:r>
              <a:rPr lang="en-IE" sz="2400" dirty="0"/>
              <a:t>Neutrality /Impartiality of Facilitator positioning recast</a:t>
            </a:r>
          </a:p>
          <a:p>
            <a:r>
              <a:rPr lang="en-IE" sz="2400" dirty="0"/>
              <a:t>Facilitation in accordance with Principles of Dignity and Respect for all parties re-emphasised over Neutral Facilitation</a:t>
            </a:r>
          </a:p>
          <a:p>
            <a:pPr marL="0" indent="0">
              <a:buNone/>
            </a:pPr>
            <a:r>
              <a:rPr lang="en-IE" sz="2400" b="1" dirty="0"/>
              <a:t>Question</a:t>
            </a:r>
          </a:p>
          <a:p>
            <a:r>
              <a:rPr lang="en-IE" sz="2400" dirty="0"/>
              <a:t>In many respects are RJ processes where victims are involved not victim focused [if not victim initiated] (e.g. When we meet with victim first and allow victim voice choose location, time, structure of meeting? </a:t>
            </a:r>
          </a:p>
          <a:p>
            <a:r>
              <a:rPr lang="en-IE" sz="2400" dirty="0"/>
              <a:t>Do we need to be  more transparent about this? </a:t>
            </a:r>
          </a:p>
          <a:p>
            <a:r>
              <a:rPr lang="en-IE" sz="2400" dirty="0"/>
              <a:t>Victim initiated RJ is a separate but related matter</a:t>
            </a:r>
          </a:p>
        </p:txBody>
      </p:sp>
    </p:spTree>
    <p:extLst>
      <p:ext uri="{BB962C8B-B14F-4D97-AF65-F5344CB8AC3E}">
        <p14:creationId xmlns:p14="http://schemas.microsoft.com/office/powerpoint/2010/main" val="20031645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8013F0-CC9E-E8C2-3F18-989D7B2FA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66" y="1188636"/>
            <a:ext cx="2998869" cy="5042519"/>
          </a:xfrm>
        </p:spPr>
        <p:txBody>
          <a:bodyPr>
            <a:normAutofit/>
          </a:bodyPr>
          <a:lstStyle/>
          <a:p>
            <a:pPr algn="ctr"/>
            <a:r>
              <a:rPr lang="en-IE" sz="4000" dirty="0"/>
              <a:t>What this means for RJ Practice involving Serious Crimes of Violence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EBD843-0A73-4E3D-0A8E-7AE05AC3C9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0057" y="834189"/>
            <a:ext cx="5962521" cy="5396967"/>
          </a:xfrm>
        </p:spPr>
        <p:txBody>
          <a:bodyPr anchor="ctr">
            <a:noAutofit/>
          </a:bodyPr>
          <a:lstStyle/>
          <a:p>
            <a:r>
              <a:rPr lang="en-IE" sz="2400" dirty="0"/>
              <a:t>Victim initiated RJ </a:t>
            </a:r>
            <a:r>
              <a:rPr lang="en-IE" sz="2400" b="1" dirty="0"/>
              <a:t>only</a:t>
            </a:r>
            <a:r>
              <a:rPr lang="en-IE" sz="2400" dirty="0"/>
              <a:t>  when occurring outside of CJS in interpersonal crime cases</a:t>
            </a:r>
          </a:p>
          <a:p>
            <a:r>
              <a:rPr lang="en-IE" sz="2400" dirty="0"/>
              <a:t>If initiated by Prosecutor or Judge within CJS – only takes place with victim consent/ following  legal advice [role of lawyer different in RJ than in CJS]</a:t>
            </a:r>
          </a:p>
          <a:p>
            <a:r>
              <a:rPr lang="en-IE" sz="2400" dirty="0"/>
              <a:t>Up to date centralised database in every jurisdiction whereby offender can log interest in participation in RJ should the victim ever request – including change of address / contact details etc</a:t>
            </a:r>
          </a:p>
          <a:p>
            <a:r>
              <a:rPr lang="en-IE" sz="2400" dirty="0"/>
              <a:t>Collaborative training with VAW services</a:t>
            </a:r>
          </a:p>
          <a:p>
            <a:r>
              <a:rPr lang="en-IE" sz="2400" dirty="0"/>
              <a:t>Advanced training for practitioners [trauma, dynamics of SV/DV, the law, as well as RJ]</a:t>
            </a:r>
          </a:p>
        </p:txBody>
      </p:sp>
    </p:spTree>
    <p:extLst>
      <p:ext uri="{BB962C8B-B14F-4D97-AF65-F5344CB8AC3E}">
        <p14:creationId xmlns:p14="http://schemas.microsoft.com/office/powerpoint/2010/main" val="9341641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4" name="Rectangle 63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0" name="Rectangle 69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7A453D-E201-E734-BCF8-D0D0A959D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2963" y="1238080"/>
            <a:ext cx="9849751" cy="799267"/>
          </a:xfrm>
        </p:spPr>
        <p:txBody>
          <a:bodyPr anchor="b">
            <a:normAutofit/>
          </a:bodyPr>
          <a:lstStyle/>
          <a:p>
            <a:r>
              <a:rPr lang="en-IE" sz="5000" dirty="0"/>
              <a:t>Potential Benefits of Shift in Thinking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A1592F-E009-BE69-4775-522E622053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528" y="2037346"/>
            <a:ext cx="11612471" cy="4820653"/>
          </a:xfrm>
        </p:spPr>
        <p:txBody>
          <a:bodyPr anchor="ctr">
            <a:normAutofit fontScale="70000" lnSpcReduction="20000"/>
          </a:bodyPr>
          <a:lstStyle/>
          <a:p>
            <a:pPr marL="0" indent="0">
              <a:buNone/>
            </a:pPr>
            <a:endParaRPr lang="en-IE" sz="1400" dirty="0"/>
          </a:p>
          <a:p>
            <a:pPr marL="0" indent="0">
              <a:buNone/>
            </a:pPr>
            <a:endParaRPr lang="en-IE" sz="1400" dirty="0"/>
          </a:p>
          <a:p>
            <a:endParaRPr lang="en-IE" sz="2600" dirty="0"/>
          </a:p>
          <a:p>
            <a:r>
              <a:rPr lang="en-IE" sz="3400" b="1" dirty="0"/>
              <a:t>Victim Benefits: </a:t>
            </a:r>
            <a:r>
              <a:rPr lang="en-IE" sz="3400" dirty="0"/>
              <a:t>Rebalances CJS offender focused justice system with RJ victim focused system – but with the needs and interests of all parties fully considered [unlike in CJS]</a:t>
            </a:r>
          </a:p>
          <a:p>
            <a:r>
              <a:rPr lang="en-IE" sz="3400" dirty="0"/>
              <a:t>Moves symbolic ‘ownership’ of RJ in serious interpersonal cases (from CJS to victim voice)</a:t>
            </a:r>
          </a:p>
          <a:p>
            <a:r>
              <a:rPr lang="en-IE" sz="3400" dirty="0"/>
              <a:t>Likely to address the concerns of VAW advocates (re revictimization, coercion of victims into RJ, re-</a:t>
            </a:r>
            <a:r>
              <a:rPr lang="en-IE" sz="3400" dirty="0" err="1"/>
              <a:t>privitization</a:t>
            </a:r>
            <a:r>
              <a:rPr lang="en-IE" sz="3400" dirty="0"/>
              <a:t> of domestic and sexual crime)</a:t>
            </a:r>
          </a:p>
          <a:p>
            <a:r>
              <a:rPr lang="en-IE" sz="3400" dirty="0"/>
              <a:t>VAG and Victim Services might be more willing to become advocates with RJ services [when it is trauma informed, victim focused, victim initiated]</a:t>
            </a:r>
          </a:p>
          <a:p>
            <a:r>
              <a:rPr lang="en-IE" sz="3400" b="1" dirty="0"/>
              <a:t>Offender Benefits: </a:t>
            </a:r>
            <a:r>
              <a:rPr lang="en-IE" sz="3400" dirty="0"/>
              <a:t>Work with correctional officers / forensic services to address concerns of RJ as an additional punishment for incarcerated  - voluntary process etc – increased hope for life – honour – repairing harm etc.</a:t>
            </a:r>
          </a:p>
          <a:p>
            <a:r>
              <a:rPr lang="en-IE" sz="3400" b="1" dirty="0"/>
              <a:t>Community Benefits: </a:t>
            </a:r>
            <a:r>
              <a:rPr lang="en-IE" sz="3400" dirty="0"/>
              <a:t>…..</a:t>
            </a:r>
          </a:p>
          <a:p>
            <a:r>
              <a:rPr lang="en-IE" sz="3400" b="1" dirty="0"/>
              <a:t>System Benefits </a:t>
            </a:r>
            <a:r>
              <a:rPr lang="en-IE" sz="3400" dirty="0"/>
              <a:t>………</a:t>
            </a:r>
          </a:p>
          <a:p>
            <a:pPr marL="0" indent="0">
              <a:buNone/>
            </a:pPr>
            <a:endParaRPr lang="en-IE" sz="2600" dirty="0"/>
          </a:p>
          <a:p>
            <a:endParaRPr lang="en-IE" sz="1400" dirty="0"/>
          </a:p>
          <a:p>
            <a:endParaRPr lang="en-IE" sz="1400" dirty="0"/>
          </a:p>
          <a:p>
            <a:endParaRPr lang="en-IE" sz="1400" dirty="0"/>
          </a:p>
          <a:p>
            <a:endParaRPr lang="en-IE" sz="1400" dirty="0"/>
          </a:p>
        </p:txBody>
      </p:sp>
    </p:spTree>
    <p:extLst>
      <p:ext uri="{BB962C8B-B14F-4D97-AF65-F5344CB8AC3E}">
        <p14:creationId xmlns:p14="http://schemas.microsoft.com/office/powerpoint/2010/main" val="13082483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8AFE0B3-A697-5A42-ADAE-3DC32E241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defRPr/>
            </a:pPr>
            <a:r>
              <a:rPr lang="en-US" sz="3200" dirty="0"/>
              <a:t>Thank You</a:t>
            </a:r>
            <a:br>
              <a:rPr lang="en-US" sz="3200" dirty="0"/>
            </a:br>
            <a:br>
              <a:rPr lang="en-US" sz="3200" dirty="0"/>
            </a:br>
            <a:r>
              <a:rPr lang="en-US" sz="32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marie.keenan@ucd.ie</a:t>
            </a:r>
            <a:br>
              <a:rPr lang="en-US" sz="3200" dirty="0"/>
            </a:br>
            <a:br>
              <a:rPr lang="en-US" sz="3200" dirty="0"/>
            </a:br>
            <a:r>
              <a:rPr lang="en-IE" sz="3200" dirty="0">
                <a:hlinkClick r:id="rId4"/>
              </a:rPr>
              <a:t> swissrjforum@gmail.com</a:t>
            </a:r>
            <a:r>
              <a:rPr lang="en-IE" sz="3200" dirty="0"/>
              <a:t> </a:t>
            </a:r>
            <a:endParaRPr lang="en-US" sz="3200" dirty="0"/>
          </a:p>
        </p:txBody>
      </p:sp>
      <p:pic>
        <p:nvPicPr>
          <p:cNvPr id="59394" name="Content Placeholder 3" descr="https://encrypted-tbn0.gstatic.com/images?q=tbn:ANd9GcRiJrO3UhGtQU5DvjRfAl2ocmxLCwSwbLHs807Q07IXjOoVhfI7">
            <a:hlinkClick r:id="rId5"/>
            <a:extLst>
              <a:ext uri="{FF2B5EF4-FFF2-40B4-BE49-F238E27FC236}">
                <a16:creationId xmlns:a16="http://schemas.microsoft.com/office/drawing/2014/main" id="{E5F9885B-EF45-8D42-8352-FEC5426BE728}"/>
              </a:ext>
            </a:extLst>
          </p:cNvPr>
          <p:cNvPicPr>
            <a:picLocks noGrp="1" noChangeArrowheads="1"/>
          </p:cNvPicPr>
          <p:nvPr>
            <p:ph idx="1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7" r="5892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482558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1255</Words>
  <Application>Microsoft Macintosh PowerPoint</Application>
  <PresentationFormat>Widescreen</PresentationFormat>
  <Paragraphs>120</Paragraphs>
  <Slides>17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Trauma-informed, Victim Initiated, Victim Focused  RJ after Serious Harm</vt:lpstr>
      <vt:lpstr>Outline of presentation</vt:lpstr>
      <vt:lpstr>Trauma and its prevalence</vt:lpstr>
      <vt:lpstr>What is trauma-informed practice (TIP)?</vt:lpstr>
      <vt:lpstr>Are we not already trauma-informed  in RJ?</vt:lpstr>
      <vt:lpstr>Why TIP?  – Countering the effects of trauma</vt:lpstr>
      <vt:lpstr>What this means for RJ Theory</vt:lpstr>
      <vt:lpstr>Possible implications for RJ practice</vt:lpstr>
      <vt:lpstr>Victim Initiated / Victim Focused RJ: Why?</vt:lpstr>
      <vt:lpstr>Ideals of Modern Day Founding Fathers</vt:lpstr>
      <vt:lpstr>How These Ideas Taken Up / Institutionalised</vt:lpstr>
      <vt:lpstr>Implicit Legacy of Offender Focused / CJS Initiated RJ</vt:lpstr>
      <vt:lpstr>Rationale for this Position</vt:lpstr>
      <vt:lpstr>What this means for RJ Theory in relation to Serious Crimes of Violence  </vt:lpstr>
      <vt:lpstr>What this means for RJ Practice involving Serious Crimes of Violence</vt:lpstr>
      <vt:lpstr>Potential Benefits of Shift in Thinking</vt:lpstr>
      <vt:lpstr>Thank You  marie.keenan@ucd.ie   swissrjforum@gmail.com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Victim Initiated / Victim Focused RJ: Why?</dc:title>
  <dc:creator>Marie Keenan</dc:creator>
  <cp:lastModifiedBy>Marie Keenan</cp:lastModifiedBy>
  <cp:revision>75</cp:revision>
  <dcterms:created xsi:type="dcterms:W3CDTF">2022-05-29T16:01:26Z</dcterms:created>
  <dcterms:modified xsi:type="dcterms:W3CDTF">2022-08-11T10:18:57Z</dcterms:modified>
</cp:coreProperties>
</file>