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9" r:id="rId3"/>
    <p:sldId id="260" r:id="rId4"/>
    <p:sldId id="262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A3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496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Text&#10;&#10;Description automatically generated with medium confidence">
            <a:extLst>
              <a:ext uri="{FF2B5EF4-FFF2-40B4-BE49-F238E27FC236}">
                <a16:creationId xmlns:a16="http://schemas.microsoft.com/office/drawing/2014/main" id="{BEC573D7-4B14-427E-B19B-579F0E6D16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C13709-57CB-48A7-B1CA-B75205632A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77988" y="1122363"/>
            <a:ext cx="6043749" cy="2387600"/>
          </a:xfrm>
        </p:spPr>
        <p:txBody>
          <a:bodyPr anchor="b">
            <a:normAutofit/>
          </a:bodyPr>
          <a:lstStyle>
            <a:lvl1pPr algn="ctr">
              <a:defRPr sz="4800" b="1">
                <a:solidFill>
                  <a:srgbClr val="7030A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1781A4-2FB0-421F-8D0B-899FC7B00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77987" y="3602038"/>
            <a:ext cx="6043749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IE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2DA940-80FA-431A-BB6A-3E4B4C55B2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314303" cy="365125"/>
          </a:xfrm>
        </p:spPr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A4783-DCAB-4634-B370-3FB2909DF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39499" y="6356350"/>
            <a:ext cx="2743200" cy="365125"/>
          </a:xfrm>
        </p:spPr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042751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995707F-69A9-4A5E-A3D1-7BAF98E4F8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E6C2CA-0401-41F1-A3A0-A59E8B84013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91242" y="270460"/>
            <a:ext cx="8608298" cy="443827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C13709-57CB-48A7-B1CA-B75205632A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2879" y="4086928"/>
            <a:ext cx="10986241" cy="800189"/>
          </a:xfrm>
        </p:spPr>
        <p:txBody>
          <a:bodyPr anchor="b">
            <a:normAutofit/>
          </a:bodyPr>
          <a:lstStyle>
            <a:lvl1pPr algn="ctr">
              <a:defRPr sz="4800" b="1">
                <a:solidFill>
                  <a:srgbClr val="71A34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1781A4-2FB0-421F-8D0B-899FC7B00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2878" y="4979193"/>
            <a:ext cx="10986241" cy="75444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IE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2DA940-80FA-431A-BB6A-3E4B4C55B2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314303" cy="365125"/>
          </a:xfrm>
        </p:spPr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A4783-DCAB-4634-B370-3FB2909DF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39499" y="6356350"/>
            <a:ext cx="2743200" cy="365125"/>
          </a:xfrm>
        </p:spPr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828918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plant&#10;&#10;Description automatically generated">
            <a:extLst>
              <a:ext uri="{FF2B5EF4-FFF2-40B4-BE49-F238E27FC236}">
                <a16:creationId xmlns:a16="http://schemas.microsoft.com/office/drawing/2014/main" id="{64D4B506-BC42-4132-A00B-9E6A51B2FC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2DA940-80FA-431A-BB6A-3E4B4C55B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525D74-1C6C-46B2-8DF6-7B2E4574E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A4783-DCAB-4634-B370-3FB2909DF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359782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6305EB54-7244-41B4-8E7C-102EA64914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47251"/>
            <a:ext cx="12140596" cy="1510749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2DA940-80FA-431A-BB6A-3E4B4C55B2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47122" y="6356350"/>
            <a:ext cx="1586948" cy="365125"/>
          </a:xfrm>
        </p:spPr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525D74-1C6C-46B2-8DF6-7B2E4574E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75922" y="6356350"/>
            <a:ext cx="4114800" cy="365125"/>
          </a:xfrm>
        </p:spPr>
        <p:txBody>
          <a:bodyPr/>
          <a:lstStyle/>
          <a:p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A4783-DCAB-4634-B370-3FB2909DF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47922" y="6356350"/>
            <a:ext cx="2743200" cy="365125"/>
          </a:xfrm>
        </p:spPr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551276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6D96C-0D62-424F-AD25-286B32D69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0AB69-6030-4283-860C-FC9D3FECF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FEFC7-8B10-4763-9F92-3209A5D89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343DD4-EE75-4396-B8DC-10B33DF6D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2414451" cy="365125"/>
          </a:xfrm>
        </p:spPr>
        <p:txBody>
          <a:bodyPr/>
          <a:lstStyle/>
          <a:p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AB27D-E152-46D2-A0C9-055D16C55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9325" y="6356350"/>
            <a:ext cx="2129246" cy="365125"/>
          </a:xfrm>
        </p:spPr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088917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">
            <a:extLst>
              <a:ext uri="{FF2B5EF4-FFF2-40B4-BE49-F238E27FC236}">
                <a16:creationId xmlns:a16="http://schemas.microsoft.com/office/drawing/2014/main" id="{02554952-B972-4904-AA9A-2C5B1DE176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32D6F9A-9E1A-438E-B4F8-575930FC5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65018"/>
            <a:ext cx="10515600" cy="950822"/>
          </a:xfrm>
        </p:spPr>
        <p:txBody>
          <a:bodyPr anchor="b">
            <a:normAutofit/>
          </a:bodyPr>
          <a:lstStyle>
            <a:lvl1pPr algn="ctr">
              <a:defRPr sz="60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I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191719-B941-4721-9B32-BDE968E1FF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023" y="4946469"/>
            <a:ext cx="10515600" cy="7425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0033A-7962-4CFE-9656-A2E7FEB18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9F81B-46C9-4143-B04E-5D951B7E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B2475F-BFB1-49DE-B6AF-3EA768C7B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4046470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0862E-B72C-40CD-B5F6-82909A9C4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4300C9-23F2-4042-9F57-A37857AF19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E199D7-EE28-4D14-A8E6-164EB7DD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7AE0D1-87DD-4029-A4E3-1186B71AC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105053-1645-4E89-99BF-0C164CF9A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508DF4-09F2-48A2-A3C5-26CD0AEBE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501517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1047D-E655-45D1-8863-235313196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F4CCA5-7B35-4073-B780-57C0C3929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5401E1-BFBB-4C40-9E3F-73C9A29812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C87749-F0A6-4501-A5A8-3D07E361A4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27DAA6-8CE6-4251-8F8D-4A54317F3F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6974F9-6F06-4016-8A95-1FB9F17AE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86FC6D-E99D-41B3-A9A2-FA65714C6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DC1225-1518-449E-B368-832470F46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68030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E95B0-EDBE-4D16-87C1-FA1177B77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66F1E0-7825-4802-BAC0-3F4EAC9F6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A935CE-4C44-4710-B12C-58A309CD5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9DC45C-AC33-42B9-9634-4A60F877C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00240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41D946-3CD3-48BF-95CB-D31B99892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5499FA-37CE-4DDC-8EA9-49D6EA740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BD18D4-5559-48AC-BF7E-46452C3AD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949845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CED46-328B-4B1E-A455-2620DAE15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6686B-AF87-4C90-BD54-2E0673E60F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541417"/>
            <a:ext cx="6172200" cy="43196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4E0D4F-AC8E-485F-825C-FBAAC06DB1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AE116-8479-429C-8AB5-EF61F3284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F64F7B-F06C-4814-A281-A2FD30492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E4FC06-DEC1-4410-B627-E01B3421C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01550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BBCD2-DFFE-4BA6-98DA-691CCF800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62C1A7-6720-41F7-914C-63BA475CE4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E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52F3CE-C89C-4B28-9004-559AFE9D4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8A47C1-ED57-4126-8F62-4249620E3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E6FDA9-5670-4B45-B248-40417C665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E8F350-6120-4ECC-865C-4B390490C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15799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02BF57C1-95CC-4C83-AA08-7632858C5176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051118-0B5E-40E0-A096-F637996C5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81418-F19F-4CC5-B62B-051B5DA0DF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A5808-1C62-4542-9C48-1BB4E4CB62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1F4BB-8C4E-4F74-B7D5-B9582E3C7469}" type="datetimeFigureOut">
              <a:rPr lang="en-IE" smtClean="0"/>
              <a:t>04/11/2021</a:t>
            </a:fld>
            <a:endParaRPr lang="en-IE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CE08E1-CA85-4186-96BF-5B5E093D90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12A07A-4A32-460E-86ED-191C2C212C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29E08-1CFA-49D6-A889-BFF7767F6FFD}" type="slidenum">
              <a:rPr lang="en-IE" smtClean="0"/>
              <a:t>‹#›</a:t>
            </a:fld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428493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0" r:id="rId3"/>
    <p:sldLayoutId id="2147483661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7030A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stor.org/stable/30220266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39BA6-5835-44D2-BD9C-80743DF79D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Authentic Teaching on Interpreting Animal Emotions</a:t>
            </a:r>
            <a:endParaRPr lang="en-I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CDE647-FA20-4ED2-A5A7-4EB1100CDE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Sandra Nicholson </a:t>
            </a: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MVB MRCVS MSc AABT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617695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45001-F25E-5741-9800-D5F125496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Animals cannot be paused in real life!!</a:t>
            </a:r>
          </a:p>
        </p:txBody>
      </p:sp>
      <p:pic>
        <p:nvPicPr>
          <p:cNvPr id="7" name="Content Placeholder 9" descr="A dog lying on a bed&#10;&#10;Description automatically generated with medium confidence">
            <a:extLst>
              <a:ext uri="{FF2B5EF4-FFF2-40B4-BE49-F238E27FC236}">
                <a16:creationId xmlns:a16="http://schemas.microsoft.com/office/drawing/2014/main" id="{A73BC43C-5D49-364D-902F-2D736C13CCE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52905" y="2353143"/>
            <a:ext cx="4952190" cy="3296302"/>
          </a:xfrm>
          <a:prstGeom prst="rect">
            <a:avLst/>
          </a:prstGeom>
        </p:spPr>
      </p:pic>
      <p:pic>
        <p:nvPicPr>
          <p:cNvPr id="8" name="Content Placeholder 8">
            <a:extLst>
              <a:ext uri="{FF2B5EF4-FFF2-40B4-BE49-F238E27FC236}">
                <a16:creationId xmlns:a16="http://schemas.microsoft.com/office/drawing/2014/main" id="{A672179C-3CD5-FF42-9C58-E33651A5C67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286907" y="2342872"/>
            <a:ext cx="5181600" cy="329630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11AF8D7-CC22-C348-9728-C378EF6EE1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4863" y="4515128"/>
            <a:ext cx="1299551" cy="12366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CED442-A04B-1F4D-B84D-58D667C703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1449" y="4515128"/>
            <a:ext cx="1299551" cy="1236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97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7A70E-4DD4-F041-83F2-5350720D6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Approach to animal emotions teaching</a:t>
            </a:r>
            <a:br>
              <a:rPr lang="en-US" sz="4000" dirty="0"/>
            </a:br>
            <a:r>
              <a:rPr lang="en-US" sz="2400" dirty="0"/>
              <a:t> (2021)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E2842C2-F1B9-DC48-B6B1-FAC06D7174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2998526"/>
              </p:ext>
            </p:extLst>
          </p:nvPr>
        </p:nvGraphicFramePr>
        <p:xfrm>
          <a:off x="838200" y="1825625"/>
          <a:ext cx="10515600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235636818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528583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IE" sz="2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Authentic </a:t>
                      </a:r>
                      <a:r>
                        <a:rPr lang="en-IE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learning </a:t>
                      </a:r>
                      <a:r>
                        <a:rPr lang="en-IE" sz="2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principle</a:t>
                      </a:r>
                    </a:p>
                    <a:p>
                      <a:pPr algn="ctr"/>
                      <a:r>
                        <a:rPr lang="en-IE" sz="1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(Herrington &amp; Oliver, 2000)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E" sz="2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Application in animal emotions teaching </a:t>
                      </a:r>
                      <a:endParaRPr lang="en-IE" sz="20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85408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E" sz="2000" b="1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Authentic context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IE" sz="2000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Images/films simulating live animals.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208558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E" sz="2000" b="1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Authentic activity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IE" sz="2000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Interpreting animal emotional state </a:t>
                      </a:r>
                    </a:p>
                    <a:p>
                      <a:r>
                        <a:rPr lang="en-IE" sz="2000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(For handler safety &amp; animal welfare).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0970514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E" sz="2000" b="1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Scaffolding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E" sz="2000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Lectures: On animal behaviour.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2402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E" sz="2000" b="1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Access to expert performance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IE" sz="2000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Modelling: Lecturer articulating her process of interpreting emotions.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4860339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E" sz="2000" b="1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Reflection, articulation &amp; collaboration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E" sz="2000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Discussion board: Students post, analyse and interpret images of animal emotions.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14513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E" sz="2000" b="1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Coaching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E" sz="2000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Feedback: From lecturer on latter.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186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E" sz="2000" b="1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Assessment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C00000">
                            <a:tint val="66000"/>
                            <a:satMod val="160000"/>
                          </a:srgbClr>
                        </a:gs>
                        <a:gs pos="50000">
                          <a:srgbClr val="C00000">
                            <a:tint val="44500"/>
                            <a:satMod val="160000"/>
                          </a:srgbClr>
                        </a:gs>
                        <a:gs pos="100000">
                          <a:srgbClr val="C000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IE" sz="2000" dirty="0">
                          <a:solidFill>
                            <a:srgbClr val="3A3535"/>
                          </a:solidFill>
                          <a:effectLst/>
                          <a:latin typeface="Calibri" panose="020F0502020204030204" pitchFamily="34" charset="0"/>
                        </a:rPr>
                        <a:t>Aligned online quiz: 15% of grade. </a:t>
                      </a:r>
                      <a:endParaRPr lang="en-IE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C00000">
                            <a:tint val="66000"/>
                            <a:satMod val="160000"/>
                          </a:srgbClr>
                        </a:gs>
                        <a:gs pos="50000">
                          <a:srgbClr val="C00000">
                            <a:tint val="44500"/>
                            <a:satMod val="160000"/>
                          </a:srgbClr>
                        </a:gs>
                        <a:gs pos="100000">
                          <a:srgbClr val="C000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4358738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1117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 descr="Magnifying glass with solid fill">
            <a:extLst>
              <a:ext uri="{FF2B5EF4-FFF2-40B4-BE49-F238E27FC236}">
                <a16:creationId xmlns:a16="http://schemas.microsoft.com/office/drawing/2014/main" id="{26211F97-A585-6C48-85D7-BCFA0D41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>
            <a:off x="1093774" y="2145240"/>
            <a:ext cx="1859735" cy="1859735"/>
          </a:xfrm>
          <a:prstGeom prst="rect">
            <a:avLst/>
          </a:prstGeom>
        </p:spPr>
      </p:pic>
      <p:sp>
        <p:nvSpPr>
          <p:cNvPr id="3" name="Right Arrow 2">
            <a:extLst>
              <a:ext uri="{FF2B5EF4-FFF2-40B4-BE49-F238E27FC236}">
                <a16:creationId xmlns:a16="http://schemas.microsoft.com/office/drawing/2014/main" id="{B9A9D308-E09F-F347-AD7C-0D04C71F2C57}"/>
              </a:ext>
            </a:extLst>
          </p:cNvPr>
          <p:cNvSpPr/>
          <p:nvPr/>
        </p:nvSpPr>
        <p:spPr>
          <a:xfrm>
            <a:off x="3294456" y="2623566"/>
            <a:ext cx="899690" cy="3693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3" descr="Classroom with solid fill">
            <a:extLst>
              <a:ext uri="{FF2B5EF4-FFF2-40B4-BE49-F238E27FC236}">
                <a16:creationId xmlns:a16="http://schemas.microsoft.com/office/drawing/2014/main" id="{EF5C3E4D-F130-2743-A590-98D339C056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38359" y="1954037"/>
            <a:ext cx="2779732" cy="2779732"/>
          </a:xfrm>
          <a:prstGeom prst="rect">
            <a:avLst/>
          </a:prstGeom>
        </p:spPr>
      </p:pic>
      <p:pic>
        <p:nvPicPr>
          <p:cNvPr id="5" name="Picture 4" descr="Small, medium, and large light bulbs on top of boxes">
            <a:extLst>
              <a:ext uri="{FF2B5EF4-FFF2-40B4-BE49-F238E27FC236}">
                <a16:creationId xmlns:a16="http://schemas.microsoft.com/office/drawing/2014/main" id="{44DE3397-4108-494C-B380-BC12AC2B92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5899" y="2145240"/>
            <a:ext cx="2301703" cy="152874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E9F9D9-2709-8F45-AFE3-8C24CC95B8EB}"/>
              </a:ext>
            </a:extLst>
          </p:cNvPr>
          <p:cNvSpPr txBox="1"/>
          <p:nvPr/>
        </p:nvSpPr>
        <p:spPr>
          <a:xfrm>
            <a:off x="620889" y="4122905"/>
            <a:ext cx="2608406" cy="40011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Qualitatively studying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997F32-D5E7-4644-93D0-B7984E190148}"/>
              </a:ext>
            </a:extLst>
          </p:cNvPr>
          <p:cNvSpPr txBox="1"/>
          <p:nvPr/>
        </p:nvSpPr>
        <p:spPr>
          <a:xfrm>
            <a:off x="3581401" y="1169870"/>
            <a:ext cx="4232249" cy="400110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Authentic animal emotions teaching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240642-6C4F-4143-A04E-FCE1367F4E65}"/>
              </a:ext>
            </a:extLst>
          </p:cNvPr>
          <p:cNvSpPr txBox="1"/>
          <p:nvPr/>
        </p:nvSpPr>
        <p:spPr>
          <a:xfrm>
            <a:off x="7697222" y="4122905"/>
            <a:ext cx="4346062" cy="40011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Generated new insights into learning</a:t>
            </a:r>
          </a:p>
        </p:txBody>
      </p:sp>
      <p:sp>
        <p:nvSpPr>
          <p:cNvPr id="9" name="Bent Up Arrow 8">
            <a:extLst>
              <a:ext uri="{FF2B5EF4-FFF2-40B4-BE49-F238E27FC236}">
                <a16:creationId xmlns:a16="http://schemas.microsoft.com/office/drawing/2014/main" id="{3D99FA96-6E80-0643-9EED-9D2CD4E658AC}"/>
              </a:ext>
            </a:extLst>
          </p:cNvPr>
          <p:cNvSpPr/>
          <p:nvPr/>
        </p:nvSpPr>
        <p:spPr>
          <a:xfrm rot="16200000">
            <a:off x="7342772" y="1770319"/>
            <a:ext cx="585811" cy="1360054"/>
          </a:xfrm>
          <a:prstGeom prst="bentUp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DFC25DFC-FCB0-9C48-A3B9-DED4934930E2}"/>
              </a:ext>
            </a:extLst>
          </p:cNvPr>
          <p:cNvSpPr/>
          <p:nvPr/>
        </p:nvSpPr>
        <p:spPr>
          <a:xfrm>
            <a:off x="7092089" y="3159237"/>
            <a:ext cx="1223616" cy="3693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DA54FFB-D837-B94C-91D1-934E3746CB46}"/>
              </a:ext>
            </a:extLst>
          </p:cNvPr>
          <p:cNvSpPr txBox="1"/>
          <p:nvPr/>
        </p:nvSpPr>
        <p:spPr>
          <a:xfrm>
            <a:off x="6096000" y="4774973"/>
            <a:ext cx="5925542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/>
              <a:t>Students could identify predominant emotion but often missed subtle coexisting ones.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/>
              <a:t>Anthropomorphism used (not for cats).</a:t>
            </a:r>
          </a:p>
        </p:txBody>
      </p:sp>
    </p:spTree>
    <p:extLst>
      <p:ext uri="{BB962C8B-B14F-4D97-AF65-F5344CB8AC3E}">
        <p14:creationId xmlns:p14="http://schemas.microsoft.com/office/powerpoint/2010/main" val="20167077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310E4-65E6-E840-B85E-D8F804A8C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&amp; acknowledgements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D79AC-F62C-4348-985A-FE1F590EE2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Reference:</a:t>
            </a:r>
          </a:p>
          <a:p>
            <a:r>
              <a:rPr lang="en-GB" dirty="0">
                <a:cs typeface="Arial"/>
              </a:rPr>
              <a:t>Herrington, J. and Oliver, R. (2000) ‘An Instructional Design Framework for Authentic Learning Environments’ </a:t>
            </a:r>
            <a:r>
              <a:rPr lang="en-GB" i="1" dirty="0">
                <a:cs typeface="Arial"/>
              </a:rPr>
              <a:t>Educational Technology Research and Development, </a:t>
            </a:r>
            <a:r>
              <a:rPr lang="en-GB" b="1" dirty="0">
                <a:cs typeface="Arial"/>
              </a:rPr>
              <a:t>48(3), </a:t>
            </a:r>
            <a:r>
              <a:rPr lang="en-GB" dirty="0">
                <a:cs typeface="Arial"/>
              </a:rPr>
              <a:t>pp. 23-48. Available from: </a:t>
            </a:r>
            <a:r>
              <a:rPr lang="en-IE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https://www.jstor.org/stable/30220266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Acknowledgements:</a:t>
            </a:r>
          </a:p>
          <a:p>
            <a:r>
              <a:rPr lang="en-US" dirty="0"/>
              <a:t>UCD Professional Diploma in University Teaching &amp; Learning:</a:t>
            </a:r>
          </a:p>
          <a:p>
            <a:pPr lvl="1"/>
            <a:r>
              <a:rPr lang="en-US" dirty="0"/>
              <a:t>Dr. Terry Barrett, module coordinator of “Getting Published in Teaching”</a:t>
            </a:r>
          </a:p>
          <a:p>
            <a:pPr lvl="1"/>
            <a:r>
              <a:rPr lang="en-US" dirty="0"/>
              <a:t>Peer feedback group (</a:t>
            </a:r>
            <a:r>
              <a:rPr lang="en-IE" dirty="0"/>
              <a:t>Dr. Antonella Puggioni, Dr. Hanne Jahns, Margot Labberté)</a:t>
            </a:r>
          </a:p>
          <a:p>
            <a:r>
              <a:rPr lang="en-IE" dirty="0"/>
              <a:t>Student participants of the research project.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133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259</Words>
  <Application>Microsoft Macintosh PowerPoint</Application>
  <PresentationFormat>Widescreen</PresentationFormat>
  <Paragraphs>36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Authentic Teaching on Interpreting Animal Emotions</vt:lpstr>
      <vt:lpstr>Animals cannot be paused in real life!!</vt:lpstr>
      <vt:lpstr>Approach to animal emotions teaching  (2021)</vt:lpstr>
      <vt:lpstr>PowerPoint Presentation</vt:lpstr>
      <vt:lpstr>Reference &amp; acknowledgements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Derek Darlington</dc:creator>
  <cp:lastModifiedBy>Sandra Nicholson</cp:lastModifiedBy>
  <cp:revision>15</cp:revision>
  <dcterms:created xsi:type="dcterms:W3CDTF">2021-10-21T15:11:10Z</dcterms:created>
  <dcterms:modified xsi:type="dcterms:W3CDTF">2021-11-04T16:15:28Z</dcterms:modified>
</cp:coreProperties>
</file>