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6" r:id="rId1"/>
  </p:sldMasterIdLst>
  <p:notesMasterIdLst>
    <p:notesMasterId r:id="rId5"/>
  </p:notesMasterIdLst>
  <p:sldIdLst>
    <p:sldId id="264" r:id="rId2"/>
    <p:sldId id="260" r:id="rId3"/>
    <p:sldId id="263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715"/>
    <p:restoredTop sz="89718"/>
  </p:normalViewPr>
  <p:slideViewPr>
    <p:cSldViewPr snapToGrid="0" snapToObjects="1">
      <p:cViewPr varScale="1">
        <p:scale>
          <a:sx n="96" d="100"/>
          <a:sy n="96" d="100"/>
        </p:scale>
        <p:origin x="184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69B4D-3441-7147-BFE8-1C614DF7E5FC}" type="datetimeFigureOut">
              <a:rPr lang="en-US" smtClean="0"/>
              <a:t>3/12/22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6E75B7-758A-3841-8192-3A075C644F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868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Validation: The action of providing the validity or accuracy of the offence – by the courts</a:t>
            </a:r>
          </a:p>
          <a:p>
            <a:r>
              <a:rPr lang="en-US" dirty="0"/>
              <a:t>Vindication: Proof that someone is right, reasonable or justified – by the community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E75B7-758A-3841-8192-3A075C644FB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327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6E75B7-758A-3841-8192-3A075C644FB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505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C7A07-96C3-42AF-943D-953C86C3DA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63557"/>
            <a:ext cx="9144000" cy="2387600"/>
          </a:xfrm>
        </p:spPr>
        <p:txBody>
          <a:bodyPr anchor="b">
            <a:normAutofit/>
          </a:bodyPr>
          <a:lstStyle>
            <a:lvl1pPr algn="ctr">
              <a:lnSpc>
                <a:spcPct val="90000"/>
              </a:lnSpc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EE38DF-F503-4E79-B1B0-16489708A1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43232"/>
            <a:ext cx="9144000" cy="1655762"/>
          </a:xfrm>
        </p:spPr>
        <p:txBody>
          <a:bodyPr>
            <a:normAutofit/>
          </a:bodyPr>
          <a:lstStyle>
            <a:lvl1pPr marL="0" indent="0" algn="ctr">
              <a:lnSpc>
                <a:spcPts val="3200"/>
              </a:lnSpc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1D965B-87A4-4F43-BE02-800BCCDF42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anchor="ctr" anchorCtr="0"/>
          <a:lstStyle/>
          <a:p>
            <a:fld id="{403CB87E-4591-47A1-9046-CF63F17215EF}" type="datetime2">
              <a:rPr lang="en-US" smtClean="0"/>
              <a:t>Saturday, March 12, 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9ED35B-CBF1-40D9-BAA7-CF9E1E22B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67328" y="6217920"/>
            <a:ext cx="7196328" cy="640080"/>
          </a:xfrm>
        </p:spPr>
        <p:txBody>
          <a:bodyPr anchor="ctr" anchorCtr="0"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26653A-450D-4BDE-8718-99F2D9314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3152" y="0"/>
            <a:ext cx="685800" cy="685800"/>
          </a:xfrm>
        </p:spPr>
        <p:txBody>
          <a:bodyPr/>
          <a:lstStyle>
            <a:lvl1pPr algn="ctr">
              <a:defRPr/>
            </a:lvl1pPr>
          </a:lstStyle>
          <a:p>
            <a:fld id="{3A4F6043-7A67-491B-98BC-F933DED72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414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14413-82C1-4EBC-8C6B-BC5F842D1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8F029A-192E-4A44-ACC7-6C5212C77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625" y="1825625"/>
            <a:ext cx="10543031" cy="4206383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1A7D4-E57E-4789-896B-B2A051BF94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3DE70B-B772-416E-A790-995760B1742E}" type="datetime2">
              <a:rPr lang="en-US" smtClean="0"/>
              <a:t>Saturday, March 12, 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7B63EE-3B35-4F8A-BDA3-E778BFE14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39EF2-7937-4C30-A883-7F7BD0280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276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AF4BC-D1E9-40F0-A26B-9EA9B6B69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1081941"/>
            <a:ext cx="10543032" cy="2852737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7974A6-FAB9-47DA-8F1A-701DFC8DF3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3961666"/>
            <a:ext cx="10543032" cy="1500187"/>
          </a:xfr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4E2B4-314C-4D4F-8938-E437A2EF5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60CDE-A6F1-4138-AF12-ED09E8E5FB6B}" type="datetime2">
              <a:rPr lang="en-US" smtClean="0"/>
              <a:t>Saturday, March 12,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442F23-6986-4A36-97F0-13F305A2D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BA1B9-2423-42BD-A553-DC5703F62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9681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64F76-994F-4AB5-B17B-46C0C2FA5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69B3B-A540-4556-98C8-1F49704A79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0624" y="1825625"/>
            <a:ext cx="5599176" cy="4206382"/>
          </a:xfrm>
        </p:spPr>
        <p:txBody>
          <a:bodyPr/>
          <a:lstStyle>
            <a:lvl1pPr marL="457200" indent="-457200">
              <a:buFont typeface="Wingdings 2" panose="05020102010507070707" pitchFamily="18" charset="2"/>
              <a:buChar char="¬"/>
              <a:defRPr/>
            </a:lvl1pPr>
            <a:lvl2pPr marL="800100" indent="-342900">
              <a:buFont typeface="Wingdings 2" panose="05020102010507070707" pitchFamily="18" charset="2"/>
              <a:buChar char="¬"/>
              <a:defRPr/>
            </a:lvl2pPr>
            <a:lvl3pPr marL="1257300" indent="-342900">
              <a:buFont typeface="Wingdings 2" panose="05020102010507070707" pitchFamily="18" charset="2"/>
              <a:buChar char="¬"/>
              <a:defRPr/>
            </a:lvl3pPr>
            <a:lvl4pPr marL="1657350" indent="-285750">
              <a:buFont typeface="Wingdings 2" panose="05020102010507070707" pitchFamily="18" charset="2"/>
              <a:buChar char="¬"/>
              <a:defRPr/>
            </a:lvl4pPr>
            <a:lvl5pPr marL="2114550" indent="-285750">
              <a:buFont typeface="Wingdings 2" panose="05020102010507070707" pitchFamily="18" charset="2"/>
              <a:buChar char="¬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C72438-7C63-48F2-9D6F-2461BFD6D5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791456" cy="4206382"/>
          </a:xfrm>
        </p:spPr>
        <p:txBody>
          <a:bodyPr/>
          <a:lstStyle>
            <a:lvl1pPr marL="228600" indent="-228600">
              <a:buFont typeface="Wingdings 2" panose="05020102010507070707" pitchFamily="18" charset="2"/>
              <a:buChar char="¬"/>
              <a:defRPr/>
            </a:lvl1pPr>
            <a:lvl2pPr marL="685800" indent="-228600">
              <a:buFont typeface="Wingdings 2" panose="05020102010507070707" pitchFamily="18" charset="2"/>
              <a:buChar char="¬"/>
              <a:defRPr/>
            </a:lvl2pPr>
            <a:lvl3pPr marL="1143000" indent="-228600">
              <a:buFont typeface="Wingdings 2" panose="05020102010507070707" pitchFamily="18" charset="2"/>
              <a:buChar char="¬"/>
              <a:defRPr/>
            </a:lvl3pPr>
            <a:lvl4pPr marL="1600200" indent="-228600">
              <a:buFont typeface="Wingdings 2" panose="05020102010507070707" pitchFamily="18" charset="2"/>
              <a:buChar char="¬"/>
              <a:defRPr/>
            </a:lvl4pPr>
            <a:lvl5pPr marL="2057400" indent="-228600">
              <a:buFont typeface="Wingdings 2" panose="05020102010507070707" pitchFamily="18" charset="2"/>
              <a:buChar char="¬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FA1B49-6AAA-4DA7-970F-B75899F1A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5F8B1-DB7B-4D28-A97D-40FB2DD1EF78}" type="datetime2">
              <a:rPr lang="en-US" smtClean="0"/>
              <a:t>Saturday, March 12,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E3649A-B9A2-4737-B47E-758DC1406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0C1407-C705-451C-878E-8175DCCD5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698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F9955-0460-4A20-8FC6-300595560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95DDA7-4AAD-4EBE-880C-200E5F10A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681163"/>
            <a:ext cx="5549697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717496-E470-4CF6-884C-F07390A468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0624" y="2505075"/>
            <a:ext cx="5549697" cy="352693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C438EA-D381-4F22-A911-ECDD6D04FB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70321" y="1681163"/>
            <a:ext cx="4993335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F255FA-A04D-49F2-8DB4-3CC082D0DB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70321" y="2505075"/>
            <a:ext cx="4993335" cy="352693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6298F3-0AEC-4811-99A4-B78AE3A70B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14039161-23B8-4738-9069-73EBE8884FDD}" type="datetime2">
              <a:rPr lang="en-US" smtClean="0"/>
              <a:t>Saturday, March 12, 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7690B4-8A9A-4717-8B0B-2C9212926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8F00A-44BE-4E0A-B1CE-1FC489654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595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1F235-FBFF-453E-B90A-5758ED47C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938306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43A871-5A76-4349-99F0-C46C77380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94D44-7693-499F-AC6C-11696134FE3F}" type="datetime2">
              <a:rPr lang="en-US" smtClean="0"/>
              <a:t>Saturday, March 12, 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72E803-8BD9-40A2-8389-C19DA1148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5414ED-B772-4B84-813E-E34C9A97C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780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AF2AE-472C-4EF3-ABB2-24BAA9AE3CF7}" type="datetime2">
              <a:rPr lang="en-US" smtClean="0"/>
              <a:t>Saturday, March 12, 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443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12261-8522-4437-B612-7C7100D18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10543032" cy="1600200"/>
          </a:xfrm>
        </p:spPr>
        <p:txBody>
          <a:bodyPr anchor="b">
            <a:noAutofit/>
          </a:bodyPr>
          <a:lstStyle>
            <a:lvl1pPr>
              <a:defRPr sz="5200">
                <a:latin typeface="Dante (Headings)2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BAA0AF-3F50-42BD-84B4-E70C3D004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199340"/>
            <a:ext cx="5780468" cy="366171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9C702B-2C4D-4590-8BEE-31940145C7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94813E-250B-4422-AE46-5E1AB964A4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EAEA162C-A7C1-4263-9453-1BAFF8C39559}" type="datetime2">
              <a:rPr lang="en-US" smtClean="0"/>
              <a:t>Saturday, March 12,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CB5B81-E9CC-45F3-8EF1-35D2C8FF1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DA7E97-5A73-4602-9582-6CDACB918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640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5334B-3019-4CA1-B658-779001922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4489180" cy="16002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D3CC12-FD6B-41A3-BF67-D600CC4383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DB2BD5-DC18-460B-BFCC-5B2447D2B0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AF6305-9768-4792-866C-91238D4569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64DF6793-3458-4587-8168-65F0C37A92D2}" type="datetime2">
              <a:rPr lang="en-US" smtClean="0"/>
              <a:t>Saturday, March 12,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DBF050-0FF1-499F-936E-FAAE50DC3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902C2E-1542-46B4-85B1-7A4B3F772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588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D930A-6467-4C46-BA13-A0F5EC12F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41977A-7872-4BE8-8C5C-D2099BEDBB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B8191-8A0C-4077-9A2D-0255BF81A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17F0E-8070-4DFE-A821-9A699EDBAD7E}" type="datetime2">
              <a:rPr lang="en-US" smtClean="0"/>
              <a:t>Saturday, March 12,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441B40-57AC-45F3-9AAC-DC2BEBB12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D65F4-29FA-451A-878F-768E426A7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925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76A9FC-D582-4FC8-B641-9F77B4DD15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3A1683-12F6-4BA6-AD1A-F98C609514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1141D6-1E1A-4A54-A9B4-57F86865F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34AE-C7BF-46E5-A968-01C6641F6476}" type="datetime2">
              <a:rPr lang="en-US" smtClean="0"/>
              <a:t>Saturday, March 12,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7541D6-4702-4421-AEB2-D6CA3AADB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3C9F43-CD60-4C38-94C9-0E6D3B722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139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586836B-C327-49CB-ADF2-2E730C4A91BF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310F61-136C-42B3-981B-FDE3DD0A8135}"/>
              </a:ext>
            </a:extLst>
          </p:cNvPr>
          <p:cNvSpPr/>
          <p:nvPr/>
        </p:nvSpPr>
        <p:spPr>
          <a:xfrm>
            <a:off x="1478322" y="709375"/>
            <a:ext cx="10713675" cy="5419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2AF870-601F-4570-A8A9-1003F8939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CCCECD-B6E7-4C40-8A84-65FD5A3F0A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825625"/>
            <a:ext cx="1054303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EFA4D-0E39-4E26-B43C-5D1084B3BA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0624" y="6217920"/>
            <a:ext cx="2743200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fld id="{E8352ED3-3C46-4C9A-9738-67B2D875E7E2}" type="datetime2">
              <a:rPr lang="en-US" smtClean="0"/>
              <a:pPr/>
              <a:t>Saturday, March 12, 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851EA-2F2C-4012-8B96-51179BDD11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67328" y="6217920"/>
            <a:ext cx="7196328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BB8ACB-7A60-4D76-A149-0C57A30E01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03152" y="0"/>
            <a:ext cx="685800" cy="685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3980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Wingdings 2" panose="05020102010507070707" pitchFamily="18" charset="2"/>
        <a:buChar char="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Marie.keenan@ucd.ie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22C8D-718B-0444-9E41-55BAAAD9BD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07165"/>
            <a:ext cx="9435548" cy="2326344"/>
          </a:xfrm>
          <a:solidFill>
            <a:srgbClr val="00B0F0"/>
          </a:solidFill>
        </p:spPr>
        <p:txBody>
          <a:bodyPr/>
          <a:lstStyle/>
          <a:p>
            <a:r>
              <a:rPr lang="en-US" sz="3600" dirty="0">
                <a:ln>
                  <a:solidFill>
                    <a:schemeClr val="tx1"/>
                  </a:solidFill>
                </a:ln>
              </a:rPr>
              <a:t>Addressing the Justice Gap in Sexual Violence Cases:</a:t>
            </a:r>
            <a:br>
              <a:rPr lang="en-US" sz="3600" dirty="0">
                <a:ln>
                  <a:solidFill>
                    <a:schemeClr val="tx1"/>
                  </a:solidFill>
                </a:ln>
              </a:rPr>
            </a:br>
            <a:r>
              <a:rPr lang="en-US" sz="3600" dirty="0">
                <a:ln>
                  <a:solidFill>
                    <a:schemeClr val="tx1"/>
                  </a:solidFill>
                </a:ln>
              </a:rPr>
              <a:t>Context of ‘The Meeting</a:t>
            </a:r>
            <a:r>
              <a:rPr lang="en-US" sz="4800" dirty="0">
                <a:ln>
                  <a:solidFill>
                    <a:schemeClr val="tx1"/>
                  </a:solidFill>
                </a:ln>
              </a:rPr>
              <a:t>’</a:t>
            </a:r>
            <a:endParaRPr lang="en-US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15B9F5-DA3D-2D4C-9EDF-AF80736E54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33509"/>
            <a:ext cx="9342782" cy="2968905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en-US" sz="2800" dirty="0">
                <a:ln>
                  <a:solidFill>
                    <a:schemeClr val="tx1"/>
                  </a:solidFill>
                </a:ln>
              </a:rPr>
              <a:t>Celebrating a Century in Policing: The Past, The Present The Future</a:t>
            </a:r>
          </a:p>
          <a:p>
            <a:r>
              <a:rPr lang="en-US" sz="2800" dirty="0">
                <a:ln>
                  <a:solidFill>
                    <a:schemeClr val="tx1"/>
                  </a:solidFill>
                </a:ln>
              </a:rPr>
              <a:t>IAWP, 2022</a:t>
            </a:r>
          </a:p>
          <a:p>
            <a:pPr algn="l"/>
            <a:r>
              <a:rPr lang="en-US" dirty="0">
                <a:solidFill>
                  <a:schemeClr val="tx1"/>
                </a:solidFill>
              </a:rPr>
              <a:t>Dr Marie Keenan, Associate Professor</a:t>
            </a:r>
          </a:p>
          <a:p>
            <a:pPr algn="l"/>
            <a:r>
              <a:rPr lang="en-US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Marie.keenan@ucd.ie</a:t>
            </a:r>
            <a:endParaRPr lang="en-US" dirty="0">
              <a:solidFill>
                <a:schemeClr val="tx1"/>
              </a:solidFill>
            </a:endParaRPr>
          </a:p>
          <a:p>
            <a:pPr algn="l"/>
            <a:endParaRPr lang="en-US" sz="8600" dirty="0"/>
          </a:p>
          <a:p>
            <a:pPr algn="l"/>
            <a:endParaRPr lang="en-US" sz="11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2832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BEDEF3B9-0AAC-6A4D-AE0C-FA2156824C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8339613"/>
              </p:ext>
            </p:extLst>
          </p:nvPr>
        </p:nvGraphicFramePr>
        <p:xfrm>
          <a:off x="244699" y="218941"/>
          <a:ext cx="11577387" cy="6651150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8282809">
                  <a:extLst>
                    <a:ext uri="{9D8B030D-6E8A-4147-A177-3AD203B41FA5}">
                      <a16:colId xmlns:a16="http://schemas.microsoft.com/office/drawing/2014/main" val="2656225443"/>
                    </a:ext>
                  </a:extLst>
                </a:gridCol>
                <a:gridCol w="1662349">
                  <a:extLst>
                    <a:ext uri="{9D8B030D-6E8A-4147-A177-3AD203B41FA5}">
                      <a16:colId xmlns:a16="http://schemas.microsoft.com/office/drawing/2014/main" val="3956452709"/>
                    </a:ext>
                  </a:extLst>
                </a:gridCol>
                <a:gridCol w="1632229">
                  <a:extLst>
                    <a:ext uri="{9D8B030D-6E8A-4147-A177-3AD203B41FA5}">
                      <a16:colId xmlns:a16="http://schemas.microsoft.com/office/drawing/2014/main" val="953983946"/>
                    </a:ext>
                  </a:extLst>
                </a:gridCol>
              </a:tblGrid>
              <a:tr h="719430">
                <a:tc>
                  <a:txBody>
                    <a:bodyPr/>
                    <a:lstStyle/>
                    <a:p>
                      <a:r>
                        <a:rPr lang="en-US" sz="2400" dirty="0"/>
                        <a:t>Victim Justice Interests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CJS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RJ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7589823"/>
                  </a:ext>
                </a:extLst>
              </a:tr>
              <a:tr h="6557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Validation: Validity of the offence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✓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? ✓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0557116"/>
                  </a:ext>
                </a:extLst>
              </a:tr>
              <a:tr h="6557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Vindication:  Of the person - justified in claims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✓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✓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3549964"/>
                  </a:ext>
                </a:extLst>
              </a:tr>
              <a:tr h="9347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Accountability of Offender / Punishment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✓✓?</a:t>
                      </a:r>
                      <a:endParaRPr lang="en-US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✓?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3620683"/>
                  </a:ext>
                </a:extLst>
              </a:tr>
              <a:tr h="7477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Voice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? ✓</a:t>
                      </a:r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✓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184736"/>
                  </a:ext>
                </a:extLst>
              </a:tr>
              <a:tr h="6823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Participation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? ✓</a:t>
                      </a:r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✓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0093604"/>
                  </a:ext>
                </a:extLst>
              </a:tr>
              <a:tr h="7477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Answers to Questions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? ✓</a:t>
                      </a:r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✓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8313654"/>
                  </a:ext>
                </a:extLst>
              </a:tr>
              <a:tr h="7477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Reclaiming / Rebalancing Power 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✓?</a:t>
                      </a: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✓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6636430"/>
                  </a:ext>
                </a:extLst>
              </a:tr>
              <a:tr h="7477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Redress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✓?</a:t>
                      </a: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✓?</a:t>
                      </a:r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88889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5857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61851-9F8D-D744-BBB3-0228B3D17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656" y="109093"/>
            <a:ext cx="10543032" cy="841883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95B8E2C3-05F3-334B-A1F0-88AFE11EBE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5584732"/>
              </p:ext>
            </p:extLst>
          </p:nvPr>
        </p:nvGraphicFramePr>
        <p:xfrm>
          <a:off x="64394" y="0"/>
          <a:ext cx="12222050" cy="685799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786389">
                  <a:extLst>
                    <a:ext uri="{9D8B030D-6E8A-4147-A177-3AD203B41FA5}">
                      <a16:colId xmlns:a16="http://schemas.microsoft.com/office/drawing/2014/main" val="1619159657"/>
                    </a:ext>
                  </a:extLst>
                </a:gridCol>
                <a:gridCol w="4610637">
                  <a:extLst>
                    <a:ext uri="{9D8B030D-6E8A-4147-A177-3AD203B41FA5}">
                      <a16:colId xmlns:a16="http://schemas.microsoft.com/office/drawing/2014/main" val="681239705"/>
                    </a:ext>
                  </a:extLst>
                </a:gridCol>
                <a:gridCol w="3825024">
                  <a:extLst>
                    <a:ext uri="{9D8B030D-6E8A-4147-A177-3AD203B41FA5}">
                      <a16:colId xmlns:a16="http://schemas.microsoft.com/office/drawing/2014/main" val="4045449579"/>
                    </a:ext>
                  </a:extLst>
                </a:gridCol>
              </a:tblGrid>
              <a:tr h="1221287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Post Conviction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Following Investigation: </a:t>
                      </a:r>
                    </a:p>
                    <a:p>
                      <a:pPr algn="ctr"/>
                      <a:r>
                        <a:rPr lang="en-US" sz="2400" dirty="0"/>
                        <a:t>On Direction DPP or Prelim Trial Hearing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Referral Pathway From Outside CJS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6858375"/>
                  </a:ext>
                </a:extLst>
              </a:tr>
              <a:tr h="6576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Ailbhe’s Case as depicted in ‘The Meeting’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Historic Cases / Intra-familial Cases / other suitable cases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Non-reported Historic Cases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2952751"/>
                  </a:ext>
                </a:extLst>
              </a:tr>
              <a:tr h="15031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/>
                        <a:t>Legally uncomplicated 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More complex legally: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sz="1800" dirty="0"/>
                        <a:t>Broad facts acknowledged – evidential standard is not “beyond reasonable doubt”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sz="1800" dirty="0"/>
                        <a:t>Disposal of the case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More complex legally: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b="0" dirty="0"/>
                        <a:t>Relationship to CJS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089059"/>
                  </a:ext>
                </a:extLst>
              </a:tr>
              <a:tr h="6576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Victim Initiated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On Direction of DPP– Or at Preliminary Trial Hearing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Victim Initiated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354267"/>
                  </a:ext>
                </a:extLst>
              </a:tr>
              <a:tr h="6576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Voluntary Participation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With Consent of both Parties / Legal teams 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Voluntary Participation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5550092"/>
                  </a:ext>
                </a:extLst>
              </a:tr>
              <a:tr h="12212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Procedural Safeguards / Confidentiality Safeguards / Skilled Facilitators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Procedural Safeguards / Confidentiality Safeguards /Skilled Facilitators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Procedural Safeguards / Confidentiality Safeguards /Skilled Facilitators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3446977"/>
                  </a:ext>
                </a:extLst>
              </a:tr>
              <a:tr h="9394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No reason for this service not to be provided immediately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Requires Policy Directive / Legislation strengthens </a:t>
                      </a:r>
                      <a:r>
                        <a:rPr lang="en-US"/>
                        <a:t>the sustainability</a:t>
                      </a:r>
                      <a:endParaRPr lang="en-US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Already happening in Voluntary sector– needs Statutory RJ Service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66626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9612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setVTI">
  <a:themeElements>
    <a:clrScheme name="Office">
      <a:dk1>
        <a:srgbClr val="000000"/>
      </a:dk1>
      <a:lt1>
        <a:srgbClr val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Dante">
      <a:majorFont>
        <a:latin typeface="Georgia Pro"/>
        <a:ea typeface=""/>
        <a:cs typeface=""/>
      </a:majorFont>
      <a:minorFont>
        <a:latin typeface="Georgia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setVTI" id="{17A3166B-76FF-4669-8F6D-D4251AE158D8}" vid="{4532814A-B5F8-4CFD-BC69-A007D492DA4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285</Words>
  <Application>Microsoft Macintosh PowerPoint</Application>
  <PresentationFormat>Widescreen</PresentationFormat>
  <Paragraphs>62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Dante (Headings)2</vt:lpstr>
      <vt:lpstr>Georgia Pro</vt:lpstr>
      <vt:lpstr>Wingdings 2</vt:lpstr>
      <vt:lpstr>OffsetVTI</vt:lpstr>
      <vt:lpstr>Addressing the Justice Gap in Sexual Violence Cases: Context of ‘The Meeting’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Context of The Meeting in Addressing the Justice Gap in Sexual Violence Cases</dc:title>
  <dc:creator>Marie Keenan</dc:creator>
  <cp:lastModifiedBy>Marie Keenan</cp:lastModifiedBy>
  <cp:revision>8</cp:revision>
  <dcterms:created xsi:type="dcterms:W3CDTF">2022-02-18T15:40:42Z</dcterms:created>
  <dcterms:modified xsi:type="dcterms:W3CDTF">2022-03-12T20:13:47Z</dcterms:modified>
</cp:coreProperties>
</file>