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76" r:id="rId3"/>
    <p:sldId id="492" r:id="rId4"/>
    <p:sldId id="495" r:id="rId5"/>
    <p:sldId id="493" r:id="rId6"/>
    <p:sldId id="496" r:id="rId7"/>
    <p:sldId id="498" r:id="rId8"/>
    <p:sldId id="261" r:id="rId9"/>
    <p:sldId id="499" r:id="rId10"/>
    <p:sldId id="500" r:id="rId11"/>
    <p:sldId id="501" r:id="rId12"/>
    <p:sldId id="502" r:id="rId13"/>
    <p:sldId id="503" r:id="rId14"/>
    <p:sldId id="497" r:id="rId15"/>
    <p:sldId id="504" r:id="rId16"/>
    <p:sldId id="505" r:id="rId17"/>
    <p:sldId id="506" r:id="rId18"/>
    <p:sldId id="507" r:id="rId19"/>
    <p:sldId id="274" r:id="rId20"/>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24" autoAdjust="0"/>
    <p:restoredTop sz="93933" autoAdjust="0"/>
  </p:normalViewPr>
  <p:slideViewPr>
    <p:cSldViewPr snapToGrid="0">
      <p:cViewPr varScale="1">
        <p:scale>
          <a:sx n="89" d="100"/>
          <a:sy n="89" d="100"/>
        </p:scale>
        <p:origin x="14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0F5D01-41AB-4DC2-A904-3FC8DCA5B4CA}"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E94A98C8-6332-4CF6-AAAF-3626269355D5}">
      <dgm:prSet/>
      <dgm:spPr/>
      <dgm:t>
        <a:bodyPr/>
        <a:lstStyle/>
        <a:p>
          <a:pPr>
            <a:defRPr cap="all"/>
          </a:pPr>
          <a:r>
            <a:rPr lang="en-US"/>
            <a:t>Describe context for the 2022 Mpox PHEIC with a particular focus on Ireland</a:t>
          </a:r>
        </a:p>
      </dgm:t>
    </dgm:pt>
    <dgm:pt modelId="{722E04F5-09DF-4AD0-B1E6-809227BD9650}" type="parTrans" cxnId="{E6D3F384-8505-4E48-8917-14B4AA849362}">
      <dgm:prSet/>
      <dgm:spPr/>
      <dgm:t>
        <a:bodyPr/>
        <a:lstStyle/>
        <a:p>
          <a:endParaRPr lang="en-US"/>
        </a:p>
      </dgm:t>
    </dgm:pt>
    <dgm:pt modelId="{292D4056-171E-44C7-80C9-C26CF9A283AB}" type="sibTrans" cxnId="{E6D3F384-8505-4E48-8917-14B4AA849362}">
      <dgm:prSet/>
      <dgm:spPr/>
      <dgm:t>
        <a:bodyPr/>
        <a:lstStyle/>
        <a:p>
          <a:endParaRPr lang="en-US"/>
        </a:p>
      </dgm:t>
    </dgm:pt>
    <dgm:pt modelId="{0D41FE0C-9EF3-4328-89E1-D7A5D3F6C773}">
      <dgm:prSet/>
      <dgm:spPr/>
      <dgm:t>
        <a:bodyPr/>
        <a:lstStyle/>
        <a:p>
          <a:pPr>
            <a:defRPr cap="all"/>
          </a:pPr>
          <a:r>
            <a:rPr lang="en-US"/>
            <a:t>Consider community needs analysis of gbMSM in Ireland during Mpox PHEIC </a:t>
          </a:r>
        </a:p>
      </dgm:t>
    </dgm:pt>
    <dgm:pt modelId="{29956452-0033-490C-AD16-64EA16751FF9}" type="parTrans" cxnId="{D9AB0E48-CBAA-4D02-832D-1770B78D26ED}">
      <dgm:prSet/>
      <dgm:spPr/>
      <dgm:t>
        <a:bodyPr/>
        <a:lstStyle/>
        <a:p>
          <a:endParaRPr lang="en-US"/>
        </a:p>
      </dgm:t>
    </dgm:pt>
    <dgm:pt modelId="{0967F770-714F-41D2-A642-30012DEF8E5F}" type="sibTrans" cxnId="{D9AB0E48-CBAA-4D02-832D-1770B78D26ED}">
      <dgm:prSet/>
      <dgm:spPr/>
      <dgm:t>
        <a:bodyPr/>
        <a:lstStyle/>
        <a:p>
          <a:endParaRPr lang="en-US"/>
        </a:p>
      </dgm:t>
    </dgm:pt>
    <dgm:pt modelId="{011FADED-830D-4809-B1F1-90C4E1527018}">
      <dgm:prSet/>
      <dgm:spPr/>
      <dgm:t>
        <a:bodyPr/>
        <a:lstStyle/>
        <a:p>
          <a:pPr>
            <a:defRPr cap="all"/>
          </a:pPr>
          <a:r>
            <a:rPr lang="en-US"/>
            <a:t>Discuss wider public health considerations from a global lens</a:t>
          </a:r>
        </a:p>
      </dgm:t>
    </dgm:pt>
    <dgm:pt modelId="{F8B970DA-CD21-4F65-873B-25DEAFBB1A9C}" type="parTrans" cxnId="{77AC2E3F-D103-4872-80E9-AF0FBAF4EF57}">
      <dgm:prSet/>
      <dgm:spPr/>
      <dgm:t>
        <a:bodyPr/>
        <a:lstStyle/>
        <a:p>
          <a:endParaRPr lang="en-US"/>
        </a:p>
      </dgm:t>
    </dgm:pt>
    <dgm:pt modelId="{26EDC1DE-4B4D-4939-9745-52084904B345}" type="sibTrans" cxnId="{77AC2E3F-D103-4872-80E9-AF0FBAF4EF57}">
      <dgm:prSet/>
      <dgm:spPr/>
      <dgm:t>
        <a:bodyPr/>
        <a:lstStyle/>
        <a:p>
          <a:endParaRPr lang="en-US"/>
        </a:p>
      </dgm:t>
    </dgm:pt>
    <dgm:pt modelId="{86F6092F-AE61-4D59-8642-F39BEACE57B3}">
      <dgm:prSet/>
      <dgm:spPr/>
      <dgm:t>
        <a:bodyPr/>
        <a:lstStyle/>
        <a:p>
          <a:pPr>
            <a:defRPr cap="all"/>
          </a:pPr>
          <a:r>
            <a:rPr lang="en-US"/>
            <a:t>Consider implications for nursing and health policy </a:t>
          </a:r>
        </a:p>
      </dgm:t>
    </dgm:pt>
    <dgm:pt modelId="{CDBF7F02-7237-4FB9-A997-7DE5248C9BC0}" type="parTrans" cxnId="{EE4B3ED0-D257-4302-B31F-86887EEF91D8}">
      <dgm:prSet/>
      <dgm:spPr/>
      <dgm:t>
        <a:bodyPr/>
        <a:lstStyle/>
        <a:p>
          <a:endParaRPr lang="en-US"/>
        </a:p>
      </dgm:t>
    </dgm:pt>
    <dgm:pt modelId="{43353FA0-E6F5-4534-BD90-E8EEFB9CAB88}" type="sibTrans" cxnId="{EE4B3ED0-D257-4302-B31F-86887EEF91D8}">
      <dgm:prSet/>
      <dgm:spPr/>
      <dgm:t>
        <a:bodyPr/>
        <a:lstStyle/>
        <a:p>
          <a:endParaRPr lang="en-US"/>
        </a:p>
      </dgm:t>
    </dgm:pt>
    <dgm:pt modelId="{8FE10231-C6CD-4E29-A869-90B0C4F6F835}" type="pres">
      <dgm:prSet presAssocID="{110F5D01-41AB-4DC2-A904-3FC8DCA5B4CA}" presName="root" presStyleCnt="0">
        <dgm:presLayoutVars>
          <dgm:dir/>
          <dgm:resizeHandles val="exact"/>
        </dgm:presLayoutVars>
      </dgm:prSet>
      <dgm:spPr/>
    </dgm:pt>
    <dgm:pt modelId="{201D434E-9508-4E8D-84BE-2923608DBBDE}" type="pres">
      <dgm:prSet presAssocID="{E94A98C8-6332-4CF6-AAAF-3626269355D5}" presName="compNode" presStyleCnt="0"/>
      <dgm:spPr/>
    </dgm:pt>
    <dgm:pt modelId="{BDFC44E4-5441-4E66-A755-AC3B2B48694E}" type="pres">
      <dgm:prSet presAssocID="{E94A98C8-6332-4CF6-AAAF-3626269355D5}" presName="iconBgRect" presStyleLbl="bgShp" presStyleIdx="0" presStyleCnt="4"/>
      <dgm:spPr>
        <a:prstGeom prst="round2DiagRect">
          <a:avLst>
            <a:gd name="adj1" fmla="val 29727"/>
            <a:gd name="adj2" fmla="val 0"/>
          </a:avLst>
        </a:prstGeom>
      </dgm:spPr>
    </dgm:pt>
    <dgm:pt modelId="{23D024D8-9635-4C48-BC81-09AE52ECB9FE}" type="pres">
      <dgm:prSet presAssocID="{E94A98C8-6332-4CF6-AAAF-3626269355D5}"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Abacus outline"/>
        </a:ext>
      </dgm:extLst>
    </dgm:pt>
    <dgm:pt modelId="{54E71604-4730-4265-AF2C-3F63F774E8F1}" type="pres">
      <dgm:prSet presAssocID="{E94A98C8-6332-4CF6-AAAF-3626269355D5}" presName="spaceRect" presStyleCnt="0"/>
      <dgm:spPr/>
    </dgm:pt>
    <dgm:pt modelId="{F2EB3EC6-EDD2-443C-AA6A-FC573FA344CD}" type="pres">
      <dgm:prSet presAssocID="{E94A98C8-6332-4CF6-AAAF-3626269355D5}" presName="textRect" presStyleLbl="revTx" presStyleIdx="0" presStyleCnt="4">
        <dgm:presLayoutVars>
          <dgm:chMax val="1"/>
          <dgm:chPref val="1"/>
        </dgm:presLayoutVars>
      </dgm:prSet>
      <dgm:spPr/>
    </dgm:pt>
    <dgm:pt modelId="{F895AC91-7ADB-4FC5-B37A-8DC4239A8817}" type="pres">
      <dgm:prSet presAssocID="{292D4056-171E-44C7-80C9-C26CF9A283AB}" presName="sibTrans" presStyleCnt="0"/>
      <dgm:spPr/>
    </dgm:pt>
    <dgm:pt modelId="{778501A5-E06A-437C-9BFE-78DEEEB64036}" type="pres">
      <dgm:prSet presAssocID="{0D41FE0C-9EF3-4328-89E1-D7A5D3F6C773}" presName="compNode" presStyleCnt="0"/>
      <dgm:spPr/>
    </dgm:pt>
    <dgm:pt modelId="{EB778A4E-62F5-471F-A07A-A0F7C39AF4D2}" type="pres">
      <dgm:prSet presAssocID="{0D41FE0C-9EF3-4328-89E1-D7A5D3F6C773}" presName="iconBgRect" presStyleLbl="bgShp" presStyleIdx="1" presStyleCnt="4"/>
      <dgm:spPr>
        <a:prstGeom prst="round2DiagRect">
          <a:avLst>
            <a:gd name="adj1" fmla="val 29727"/>
            <a:gd name="adj2" fmla="val 0"/>
          </a:avLst>
        </a:prstGeom>
      </dgm:spPr>
    </dgm:pt>
    <dgm:pt modelId="{2D9F3B31-3AE4-4B59-8B23-042CBBBDB1EC}" type="pres">
      <dgm:prSet presAssocID="{0D41FE0C-9EF3-4328-89E1-D7A5D3F6C77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roup"/>
        </a:ext>
      </dgm:extLst>
    </dgm:pt>
    <dgm:pt modelId="{3A17E979-2038-4A74-865C-1B989A6266B7}" type="pres">
      <dgm:prSet presAssocID="{0D41FE0C-9EF3-4328-89E1-D7A5D3F6C773}" presName="spaceRect" presStyleCnt="0"/>
      <dgm:spPr/>
    </dgm:pt>
    <dgm:pt modelId="{B15E839D-7AD4-47A5-B3E6-E79CC53DE99F}" type="pres">
      <dgm:prSet presAssocID="{0D41FE0C-9EF3-4328-89E1-D7A5D3F6C773}" presName="textRect" presStyleLbl="revTx" presStyleIdx="1" presStyleCnt="4">
        <dgm:presLayoutVars>
          <dgm:chMax val="1"/>
          <dgm:chPref val="1"/>
        </dgm:presLayoutVars>
      </dgm:prSet>
      <dgm:spPr/>
    </dgm:pt>
    <dgm:pt modelId="{3F3D0648-7C36-4662-9B66-A8694B393FC3}" type="pres">
      <dgm:prSet presAssocID="{0967F770-714F-41D2-A642-30012DEF8E5F}" presName="sibTrans" presStyleCnt="0"/>
      <dgm:spPr/>
    </dgm:pt>
    <dgm:pt modelId="{A788BD2C-9290-4E7F-9850-41CD3D093820}" type="pres">
      <dgm:prSet presAssocID="{011FADED-830D-4809-B1F1-90C4E1527018}" presName="compNode" presStyleCnt="0"/>
      <dgm:spPr/>
    </dgm:pt>
    <dgm:pt modelId="{A021EB99-9C79-4293-ADF4-2F339531760F}" type="pres">
      <dgm:prSet presAssocID="{011FADED-830D-4809-B1F1-90C4E1527018}" presName="iconBgRect" presStyleLbl="bgShp" presStyleIdx="2" presStyleCnt="4"/>
      <dgm:spPr>
        <a:prstGeom prst="round2DiagRect">
          <a:avLst>
            <a:gd name="adj1" fmla="val 29727"/>
            <a:gd name="adj2" fmla="val 0"/>
          </a:avLst>
        </a:prstGeom>
      </dgm:spPr>
    </dgm:pt>
    <dgm:pt modelId="{9782FAE8-49D8-42FB-BCD3-395D201A5E09}" type="pres">
      <dgm:prSet presAssocID="{011FADED-830D-4809-B1F1-90C4E1527018}"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Earth globe: Africa and Europe with solid fill"/>
        </a:ext>
      </dgm:extLst>
    </dgm:pt>
    <dgm:pt modelId="{4B798CF3-254A-4875-8771-515479CD66BB}" type="pres">
      <dgm:prSet presAssocID="{011FADED-830D-4809-B1F1-90C4E1527018}" presName="spaceRect" presStyleCnt="0"/>
      <dgm:spPr/>
    </dgm:pt>
    <dgm:pt modelId="{BE7F813A-1743-4A81-8D77-C8242AAA1806}" type="pres">
      <dgm:prSet presAssocID="{011FADED-830D-4809-B1F1-90C4E1527018}" presName="textRect" presStyleLbl="revTx" presStyleIdx="2" presStyleCnt="4">
        <dgm:presLayoutVars>
          <dgm:chMax val="1"/>
          <dgm:chPref val="1"/>
        </dgm:presLayoutVars>
      </dgm:prSet>
      <dgm:spPr/>
    </dgm:pt>
    <dgm:pt modelId="{FB19489D-56CF-4E30-B573-65B79328567B}" type="pres">
      <dgm:prSet presAssocID="{26EDC1DE-4B4D-4939-9745-52084904B345}" presName="sibTrans" presStyleCnt="0"/>
      <dgm:spPr/>
    </dgm:pt>
    <dgm:pt modelId="{504EC4BC-CCDA-47BC-8C45-21AED0E70FB2}" type="pres">
      <dgm:prSet presAssocID="{86F6092F-AE61-4D59-8642-F39BEACE57B3}" presName="compNode" presStyleCnt="0"/>
      <dgm:spPr/>
    </dgm:pt>
    <dgm:pt modelId="{C510BB7E-1599-44F2-A926-B2420ED9C669}" type="pres">
      <dgm:prSet presAssocID="{86F6092F-AE61-4D59-8642-F39BEACE57B3}" presName="iconBgRect" presStyleLbl="bgShp" presStyleIdx="3" presStyleCnt="4"/>
      <dgm:spPr>
        <a:prstGeom prst="round2DiagRect">
          <a:avLst>
            <a:gd name="adj1" fmla="val 29727"/>
            <a:gd name="adj2" fmla="val 0"/>
          </a:avLst>
        </a:prstGeom>
      </dgm:spPr>
    </dgm:pt>
    <dgm:pt modelId="{C7A2592F-2543-47BA-95DE-E09EBFF3A0BA}" type="pres">
      <dgm:prSet presAssocID="{86F6092F-AE61-4D59-8642-F39BEACE57B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ethoscope"/>
        </a:ext>
      </dgm:extLst>
    </dgm:pt>
    <dgm:pt modelId="{220BBB5B-5A84-4A45-9705-024490C0501C}" type="pres">
      <dgm:prSet presAssocID="{86F6092F-AE61-4D59-8642-F39BEACE57B3}" presName="spaceRect" presStyleCnt="0"/>
      <dgm:spPr/>
    </dgm:pt>
    <dgm:pt modelId="{B52FC8AE-263E-439B-84B9-94E2B23D2ACC}" type="pres">
      <dgm:prSet presAssocID="{86F6092F-AE61-4D59-8642-F39BEACE57B3}" presName="textRect" presStyleLbl="revTx" presStyleIdx="3" presStyleCnt="4">
        <dgm:presLayoutVars>
          <dgm:chMax val="1"/>
          <dgm:chPref val="1"/>
        </dgm:presLayoutVars>
      </dgm:prSet>
      <dgm:spPr/>
    </dgm:pt>
  </dgm:ptLst>
  <dgm:cxnLst>
    <dgm:cxn modelId="{499C2306-06C3-48AE-84C1-E72711F91B83}" type="presOf" srcId="{011FADED-830D-4809-B1F1-90C4E1527018}" destId="{BE7F813A-1743-4A81-8D77-C8242AAA1806}" srcOrd="0" destOrd="0" presId="urn:microsoft.com/office/officeart/2018/5/layout/IconLeafLabelList"/>
    <dgm:cxn modelId="{60A3FC21-7260-4C7B-8891-457F0A0CE354}" type="presOf" srcId="{0D41FE0C-9EF3-4328-89E1-D7A5D3F6C773}" destId="{B15E839D-7AD4-47A5-B3E6-E79CC53DE99F}" srcOrd="0" destOrd="0" presId="urn:microsoft.com/office/officeart/2018/5/layout/IconLeafLabelList"/>
    <dgm:cxn modelId="{23196031-B46C-4B9A-A5DA-1AE816B9D99D}" type="presOf" srcId="{E94A98C8-6332-4CF6-AAAF-3626269355D5}" destId="{F2EB3EC6-EDD2-443C-AA6A-FC573FA344CD}" srcOrd="0" destOrd="0" presId="urn:microsoft.com/office/officeart/2018/5/layout/IconLeafLabelList"/>
    <dgm:cxn modelId="{77AC2E3F-D103-4872-80E9-AF0FBAF4EF57}" srcId="{110F5D01-41AB-4DC2-A904-3FC8DCA5B4CA}" destId="{011FADED-830D-4809-B1F1-90C4E1527018}" srcOrd="2" destOrd="0" parTransId="{F8B970DA-CD21-4F65-873B-25DEAFBB1A9C}" sibTransId="{26EDC1DE-4B4D-4939-9745-52084904B345}"/>
    <dgm:cxn modelId="{D9AB0E48-CBAA-4D02-832D-1770B78D26ED}" srcId="{110F5D01-41AB-4DC2-A904-3FC8DCA5B4CA}" destId="{0D41FE0C-9EF3-4328-89E1-D7A5D3F6C773}" srcOrd="1" destOrd="0" parTransId="{29956452-0033-490C-AD16-64EA16751FF9}" sibTransId="{0967F770-714F-41D2-A642-30012DEF8E5F}"/>
    <dgm:cxn modelId="{B12D4A57-5B31-46E5-AD48-9AFD97767241}" type="presOf" srcId="{86F6092F-AE61-4D59-8642-F39BEACE57B3}" destId="{B52FC8AE-263E-439B-84B9-94E2B23D2ACC}" srcOrd="0" destOrd="0" presId="urn:microsoft.com/office/officeart/2018/5/layout/IconLeafLabelList"/>
    <dgm:cxn modelId="{E6D3F384-8505-4E48-8917-14B4AA849362}" srcId="{110F5D01-41AB-4DC2-A904-3FC8DCA5B4CA}" destId="{E94A98C8-6332-4CF6-AAAF-3626269355D5}" srcOrd="0" destOrd="0" parTransId="{722E04F5-09DF-4AD0-B1E6-809227BD9650}" sibTransId="{292D4056-171E-44C7-80C9-C26CF9A283AB}"/>
    <dgm:cxn modelId="{701817BD-5C6A-4D8F-8607-F6AA186D0B0D}" type="presOf" srcId="{110F5D01-41AB-4DC2-A904-3FC8DCA5B4CA}" destId="{8FE10231-C6CD-4E29-A869-90B0C4F6F835}" srcOrd="0" destOrd="0" presId="urn:microsoft.com/office/officeart/2018/5/layout/IconLeafLabelList"/>
    <dgm:cxn modelId="{EE4B3ED0-D257-4302-B31F-86887EEF91D8}" srcId="{110F5D01-41AB-4DC2-A904-3FC8DCA5B4CA}" destId="{86F6092F-AE61-4D59-8642-F39BEACE57B3}" srcOrd="3" destOrd="0" parTransId="{CDBF7F02-7237-4FB9-A997-7DE5248C9BC0}" sibTransId="{43353FA0-E6F5-4534-BD90-E8EEFB9CAB88}"/>
    <dgm:cxn modelId="{34FD63AE-24D5-4648-864F-9370C53BB992}" type="presParOf" srcId="{8FE10231-C6CD-4E29-A869-90B0C4F6F835}" destId="{201D434E-9508-4E8D-84BE-2923608DBBDE}" srcOrd="0" destOrd="0" presId="urn:microsoft.com/office/officeart/2018/5/layout/IconLeafLabelList"/>
    <dgm:cxn modelId="{0CB74FE8-404F-4278-BC48-48F80371004B}" type="presParOf" srcId="{201D434E-9508-4E8D-84BE-2923608DBBDE}" destId="{BDFC44E4-5441-4E66-A755-AC3B2B48694E}" srcOrd="0" destOrd="0" presId="urn:microsoft.com/office/officeart/2018/5/layout/IconLeafLabelList"/>
    <dgm:cxn modelId="{B5A7E0F2-B1DA-4D57-BDD7-4D7660F67815}" type="presParOf" srcId="{201D434E-9508-4E8D-84BE-2923608DBBDE}" destId="{23D024D8-9635-4C48-BC81-09AE52ECB9FE}" srcOrd="1" destOrd="0" presId="urn:microsoft.com/office/officeart/2018/5/layout/IconLeafLabelList"/>
    <dgm:cxn modelId="{2B61B9B5-A956-4BEF-9C4F-CCE0A726B911}" type="presParOf" srcId="{201D434E-9508-4E8D-84BE-2923608DBBDE}" destId="{54E71604-4730-4265-AF2C-3F63F774E8F1}" srcOrd="2" destOrd="0" presId="urn:microsoft.com/office/officeart/2018/5/layout/IconLeafLabelList"/>
    <dgm:cxn modelId="{CB1E0A43-83AD-4E17-B0BA-2C50BEFD0C30}" type="presParOf" srcId="{201D434E-9508-4E8D-84BE-2923608DBBDE}" destId="{F2EB3EC6-EDD2-443C-AA6A-FC573FA344CD}" srcOrd="3" destOrd="0" presId="urn:microsoft.com/office/officeart/2018/5/layout/IconLeafLabelList"/>
    <dgm:cxn modelId="{674D7BCD-CD79-43B9-8EC3-5BA3FB91EF51}" type="presParOf" srcId="{8FE10231-C6CD-4E29-A869-90B0C4F6F835}" destId="{F895AC91-7ADB-4FC5-B37A-8DC4239A8817}" srcOrd="1" destOrd="0" presId="urn:microsoft.com/office/officeart/2018/5/layout/IconLeafLabelList"/>
    <dgm:cxn modelId="{B3A71FE7-B07F-4CB1-B843-CA74D73EBBF1}" type="presParOf" srcId="{8FE10231-C6CD-4E29-A869-90B0C4F6F835}" destId="{778501A5-E06A-437C-9BFE-78DEEEB64036}" srcOrd="2" destOrd="0" presId="urn:microsoft.com/office/officeart/2018/5/layout/IconLeafLabelList"/>
    <dgm:cxn modelId="{9F005205-4DA0-4240-A7F0-60C582F581F8}" type="presParOf" srcId="{778501A5-E06A-437C-9BFE-78DEEEB64036}" destId="{EB778A4E-62F5-471F-A07A-A0F7C39AF4D2}" srcOrd="0" destOrd="0" presId="urn:microsoft.com/office/officeart/2018/5/layout/IconLeafLabelList"/>
    <dgm:cxn modelId="{4748C611-7DEE-4FDA-9389-81140764E65C}" type="presParOf" srcId="{778501A5-E06A-437C-9BFE-78DEEEB64036}" destId="{2D9F3B31-3AE4-4B59-8B23-042CBBBDB1EC}" srcOrd="1" destOrd="0" presId="urn:microsoft.com/office/officeart/2018/5/layout/IconLeafLabelList"/>
    <dgm:cxn modelId="{9A329A6E-0ABA-4BCD-993B-25B70651FA5A}" type="presParOf" srcId="{778501A5-E06A-437C-9BFE-78DEEEB64036}" destId="{3A17E979-2038-4A74-865C-1B989A6266B7}" srcOrd="2" destOrd="0" presId="urn:microsoft.com/office/officeart/2018/5/layout/IconLeafLabelList"/>
    <dgm:cxn modelId="{CB8950D7-1D4C-4714-B7C8-5DEA01656EEB}" type="presParOf" srcId="{778501A5-E06A-437C-9BFE-78DEEEB64036}" destId="{B15E839D-7AD4-47A5-B3E6-E79CC53DE99F}" srcOrd="3" destOrd="0" presId="urn:microsoft.com/office/officeart/2018/5/layout/IconLeafLabelList"/>
    <dgm:cxn modelId="{D84E2D4F-3576-4696-9E05-82FB9FA19911}" type="presParOf" srcId="{8FE10231-C6CD-4E29-A869-90B0C4F6F835}" destId="{3F3D0648-7C36-4662-9B66-A8694B393FC3}" srcOrd="3" destOrd="0" presId="urn:microsoft.com/office/officeart/2018/5/layout/IconLeafLabelList"/>
    <dgm:cxn modelId="{EC37891A-AD30-4409-8D71-0C804CBE713D}" type="presParOf" srcId="{8FE10231-C6CD-4E29-A869-90B0C4F6F835}" destId="{A788BD2C-9290-4E7F-9850-41CD3D093820}" srcOrd="4" destOrd="0" presId="urn:microsoft.com/office/officeart/2018/5/layout/IconLeafLabelList"/>
    <dgm:cxn modelId="{3FD4CDBA-ED9A-4884-AAF6-5FE47BCA7954}" type="presParOf" srcId="{A788BD2C-9290-4E7F-9850-41CD3D093820}" destId="{A021EB99-9C79-4293-ADF4-2F339531760F}" srcOrd="0" destOrd="0" presId="urn:microsoft.com/office/officeart/2018/5/layout/IconLeafLabelList"/>
    <dgm:cxn modelId="{F77F6AA0-17D9-4E8B-AD59-54075CE26D70}" type="presParOf" srcId="{A788BD2C-9290-4E7F-9850-41CD3D093820}" destId="{9782FAE8-49D8-42FB-BCD3-395D201A5E09}" srcOrd="1" destOrd="0" presId="urn:microsoft.com/office/officeart/2018/5/layout/IconLeafLabelList"/>
    <dgm:cxn modelId="{E0B3FDFA-E4AD-413E-A873-B6B08DD54538}" type="presParOf" srcId="{A788BD2C-9290-4E7F-9850-41CD3D093820}" destId="{4B798CF3-254A-4875-8771-515479CD66BB}" srcOrd="2" destOrd="0" presId="urn:microsoft.com/office/officeart/2018/5/layout/IconLeafLabelList"/>
    <dgm:cxn modelId="{373EC9B7-B93E-4085-91B1-9D7249604986}" type="presParOf" srcId="{A788BD2C-9290-4E7F-9850-41CD3D093820}" destId="{BE7F813A-1743-4A81-8D77-C8242AAA1806}" srcOrd="3" destOrd="0" presId="urn:microsoft.com/office/officeart/2018/5/layout/IconLeafLabelList"/>
    <dgm:cxn modelId="{533ED358-6D03-44F6-AA66-CC8245AF201B}" type="presParOf" srcId="{8FE10231-C6CD-4E29-A869-90B0C4F6F835}" destId="{FB19489D-56CF-4E30-B573-65B79328567B}" srcOrd="5" destOrd="0" presId="urn:microsoft.com/office/officeart/2018/5/layout/IconLeafLabelList"/>
    <dgm:cxn modelId="{27057963-611E-4C64-8C5B-E6D9457C4B2B}" type="presParOf" srcId="{8FE10231-C6CD-4E29-A869-90B0C4F6F835}" destId="{504EC4BC-CCDA-47BC-8C45-21AED0E70FB2}" srcOrd="6" destOrd="0" presId="urn:microsoft.com/office/officeart/2018/5/layout/IconLeafLabelList"/>
    <dgm:cxn modelId="{3FBB2F6A-6C40-4FA3-8CFC-CCED6C89761A}" type="presParOf" srcId="{504EC4BC-CCDA-47BC-8C45-21AED0E70FB2}" destId="{C510BB7E-1599-44F2-A926-B2420ED9C669}" srcOrd="0" destOrd="0" presId="urn:microsoft.com/office/officeart/2018/5/layout/IconLeafLabelList"/>
    <dgm:cxn modelId="{4B01696C-5AA1-4464-85CA-507A66670213}" type="presParOf" srcId="{504EC4BC-CCDA-47BC-8C45-21AED0E70FB2}" destId="{C7A2592F-2543-47BA-95DE-E09EBFF3A0BA}" srcOrd="1" destOrd="0" presId="urn:microsoft.com/office/officeart/2018/5/layout/IconLeafLabelList"/>
    <dgm:cxn modelId="{34032E9F-9234-44B2-8256-8B10557BEC78}" type="presParOf" srcId="{504EC4BC-CCDA-47BC-8C45-21AED0E70FB2}" destId="{220BBB5B-5A84-4A45-9705-024490C0501C}" srcOrd="2" destOrd="0" presId="urn:microsoft.com/office/officeart/2018/5/layout/IconLeafLabelList"/>
    <dgm:cxn modelId="{FA06E827-0F6F-451A-8ACC-D12881B091C2}" type="presParOf" srcId="{504EC4BC-CCDA-47BC-8C45-21AED0E70FB2}" destId="{B52FC8AE-263E-439B-84B9-94E2B23D2ACC}"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FC44E4-5441-4E66-A755-AC3B2B48694E}">
      <dsp:nvSpPr>
        <dsp:cNvPr id="0" name=""/>
        <dsp:cNvSpPr/>
      </dsp:nvSpPr>
      <dsp:spPr>
        <a:xfrm>
          <a:off x="813044" y="25559"/>
          <a:ext cx="1620455" cy="1620455"/>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D024D8-9635-4C48-BC81-09AE52ECB9FE}">
      <dsp:nvSpPr>
        <dsp:cNvPr id="0" name=""/>
        <dsp:cNvSpPr/>
      </dsp:nvSpPr>
      <dsp:spPr>
        <a:xfrm>
          <a:off x="1158387" y="370901"/>
          <a:ext cx="929769" cy="929769"/>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2EB3EC6-EDD2-443C-AA6A-FC573FA344CD}">
      <dsp:nvSpPr>
        <dsp:cNvPr id="0" name=""/>
        <dsp:cNvSpPr/>
      </dsp:nvSpPr>
      <dsp:spPr>
        <a:xfrm>
          <a:off x="295030" y="2150746"/>
          <a:ext cx="265648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en-US" sz="1500" kern="1200"/>
            <a:t>Describe context for the 2022 Mpox PHEIC with a particular focus on Ireland</a:t>
          </a:r>
        </a:p>
      </dsp:txBody>
      <dsp:txXfrm>
        <a:off x="295030" y="2150746"/>
        <a:ext cx="2656483" cy="720000"/>
      </dsp:txXfrm>
    </dsp:sp>
    <dsp:sp modelId="{EB778A4E-62F5-471F-A07A-A0F7C39AF4D2}">
      <dsp:nvSpPr>
        <dsp:cNvPr id="0" name=""/>
        <dsp:cNvSpPr/>
      </dsp:nvSpPr>
      <dsp:spPr>
        <a:xfrm>
          <a:off x="3934413" y="25559"/>
          <a:ext cx="1620455" cy="1620455"/>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9F3B31-3AE4-4B59-8B23-042CBBBDB1EC}">
      <dsp:nvSpPr>
        <dsp:cNvPr id="0" name=""/>
        <dsp:cNvSpPr/>
      </dsp:nvSpPr>
      <dsp:spPr>
        <a:xfrm>
          <a:off x="4279756" y="370901"/>
          <a:ext cx="929769" cy="92976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15E839D-7AD4-47A5-B3E6-E79CC53DE99F}">
      <dsp:nvSpPr>
        <dsp:cNvPr id="0" name=""/>
        <dsp:cNvSpPr/>
      </dsp:nvSpPr>
      <dsp:spPr>
        <a:xfrm>
          <a:off x="3416398" y="2150746"/>
          <a:ext cx="265648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en-US" sz="1500" kern="1200"/>
            <a:t>Consider community needs analysis of gbMSM in Ireland during Mpox PHEIC </a:t>
          </a:r>
        </a:p>
      </dsp:txBody>
      <dsp:txXfrm>
        <a:off x="3416398" y="2150746"/>
        <a:ext cx="2656483" cy="720000"/>
      </dsp:txXfrm>
    </dsp:sp>
    <dsp:sp modelId="{A021EB99-9C79-4293-ADF4-2F339531760F}">
      <dsp:nvSpPr>
        <dsp:cNvPr id="0" name=""/>
        <dsp:cNvSpPr/>
      </dsp:nvSpPr>
      <dsp:spPr>
        <a:xfrm>
          <a:off x="813044" y="3534866"/>
          <a:ext cx="1620455" cy="1620455"/>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82FAE8-49D8-42FB-BCD3-395D201A5E09}">
      <dsp:nvSpPr>
        <dsp:cNvPr id="0" name=""/>
        <dsp:cNvSpPr/>
      </dsp:nvSpPr>
      <dsp:spPr>
        <a:xfrm>
          <a:off x="1158387" y="3880209"/>
          <a:ext cx="929769" cy="929769"/>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E7F813A-1743-4A81-8D77-C8242AAA1806}">
      <dsp:nvSpPr>
        <dsp:cNvPr id="0" name=""/>
        <dsp:cNvSpPr/>
      </dsp:nvSpPr>
      <dsp:spPr>
        <a:xfrm>
          <a:off x="295030" y="5660053"/>
          <a:ext cx="265648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en-US" sz="1500" kern="1200"/>
            <a:t>Discuss wider public health considerations from a global lens</a:t>
          </a:r>
        </a:p>
      </dsp:txBody>
      <dsp:txXfrm>
        <a:off x="295030" y="5660053"/>
        <a:ext cx="2656483" cy="720000"/>
      </dsp:txXfrm>
    </dsp:sp>
    <dsp:sp modelId="{C510BB7E-1599-44F2-A926-B2420ED9C669}">
      <dsp:nvSpPr>
        <dsp:cNvPr id="0" name=""/>
        <dsp:cNvSpPr/>
      </dsp:nvSpPr>
      <dsp:spPr>
        <a:xfrm>
          <a:off x="3934413" y="3534866"/>
          <a:ext cx="1620455" cy="1620455"/>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A2592F-2543-47BA-95DE-E09EBFF3A0BA}">
      <dsp:nvSpPr>
        <dsp:cNvPr id="0" name=""/>
        <dsp:cNvSpPr/>
      </dsp:nvSpPr>
      <dsp:spPr>
        <a:xfrm>
          <a:off x="4279756" y="3880209"/>
          <a:ext cx="929769" cy="92976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52FC8AE-263E-439B-84B9-94E2B23D2ACC}">
      <dsp:nvSpPr>
        <dsp:cNvPr id="0" name=""/>
        <dsp:cNvSpPr/>
      </dsp:nvSpPr>
      <dsp:spPr>
        <a:xfrm>
          <a:off x="3416398" y="5660053"/>
          <a:ext cx="2656483"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en-US" sz="1500" kern="1200"/>
            <a:t>Consider implications for nursing and health policy </a:t>
          </a:r>
        </a:p>
      </dsp:txBody>
      <dsp:txXfrm>
        <a:off x="3416398" y="5660053"/>
        <a:ext cx="2656483"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8A5D1A60-52A3-4469-B9C2-E03395F03BD0}" type="datetimeFigureOut">
              <a:rPr lang="en-IE" smtClean="0"/>
              <a:t>11/02/2024</a:t>
            </a:fld>
            <a:endParaRPr lang="en-IE"/>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3515408F-DAA8-4BEC-B8F3-908E30B18194}" type="slidenum">
              <a:rPr lang="en-IE" smtClean="0"/>
              <a:t>‹#›</a:t>
            </a:fld>
            <a:endParaRPr lang="en-IE"/>
          </a:p>
        </p:txBody>
      </p:sp>
    </p:spTree>
    <p:extLst>
      <p:ext uri="{BB962C8B-B14F-4D97-AF65-F5344CB8AC3E}">
        <p14:creationId xmlns:p14="http://schemas.microsoft.com/office/powerpoint/2010/main" val="4272787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3515408F-DAA8-4BEC-B8F3-908E30B18194}" type="slidenum">
              <a:rPr lang="en-IE" smtClean="0"/>
              <a:t>1</a:t>
            </a:fld>
            <a:endParaRPr lang="en-IE"/>
          </a:p>
        </p:txBody>
      </p:sp>
    </p:spTree>
    <p:extLst>
      <p:ext uri="{BB962C8B-B14F-4D97-AF65-F5344CB8AC3E}">
        <p14:creationId xmlns:p14="http://schemas.microsoft.com/office/powerpoint/2010/main" val="2423402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3515408F-DAA8-4BEC-B8F3-908E30B18194}" type="slidenum">
              <a:rPr lang="en-IE" smtClean="0"/>
              <a:t>2</a:t>
            </a:fld>
            <a:endParaRPr lang="en-IE"/>
          </a:p>
        </p:txBody>
      </p:sp>
    </p:spTree>
    <p:extLst>
      <p:ext uri="{BB962C8B-B14F-4D97-AF65-F5344CB8AC3E}">
        <p14:creationId xmlns:p14="http://schemas.microsoft.com/office/powerpoint/2010/main" val="573610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3515408F-DAA8-4BEC-B8F3-908E30B18194}" type="slidenum">
              <a:rPr lang="en-IE" smtClean="0"/>
              <a:t>3</a:t>
            </a:fld>
            <a:endParaRPr lang="en-IE"/>
          </a:p>
        </p:txBody>
      </p:sp>
    </p:spTree>
    <p:extLst>
      <p:ext uri="{BB962C8B-B14F-4D97-AF65-F5344CB8AC3E}">
        <p14:creationId xmlns:p14="http://schemas.microsoft.com/office/powerpoint/2010/main" val="262028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12121"/>
                </a:solidFill>
                <a:effectLst/>
                <a:latin typeface="Cambria" panose="02040503050406030204" pitchFamily="18" charset="0"/>
              </a:rPr>
              <a:t>The current dilemma with Mpox vaccine production and distribution is another example of the flaws in global health strategy that rely heavily on HICs to fight and treat illnesses. As evidenced by AIDS cases, COVID-19, and now Mpox, it is apparent that most enhanced global health measures to battle disease outbreaks generally come into play when the global north is affected, which causes more harm than benefit</a:t>
            </a:r>
            <a:endParaRPr lang="en-IE" dirty="0"/>
          </a:p>
        </p:txBody>
      </p:sp>
      <p:sp>
        <p:nvSpPr>
          <p:cNvPr id="4" name="Slide Number Placeholder 3"/>
          <p:cNvSpPr>
            <a:spLocks noGrp="1"/>
          </p:cNvSpPr>
          <p:nvPr>
            <p:ph type="sldNum" sz="quarter" idx="5"/>
          </p:nvPr>
        </p:nvSpPr>
        <p:spPr/>
        <p:txBody>
          <a:bodyPr/>
          <a:lstStyle/>
          <a:p>
            <a:fld id="{3515408F-DAA8-4BEC-B8F3-908E30B18194}" type="slidenum">
              <a:rPr lang="en-IE" smtClean="0"/>
              <a:t>16</a:t>
            </a:fld>
            <a:endParaRPr lang="en-IE"/>
          </a:p>
        </p:txBody>
      </p:sp>
    </p:spTree>
    <p:extLst>
      <p:ext uri="{BB962C8B-B14F-4D97-AF65-F5344CB8AC3E}">
        <p14:creationId xmlns:p14="http://schemas.microsoft.com/office/powerpoint/2010/main" val="1882723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3515408F-DAA8-4BEC-B8F3-908E30B18194}" type="slidenum">
              <a:rPr lang="en-IE" smtClean="0"/>
              <a:t>19</a:t>
            </a:fld>
            <a:endParaRPr lang="en-IE"/>
          </a:p>
        </p:txBody>
      </p:sp>
    </p:spTree>
    <p:extLst>
      <p:ext uri="{BB962C8B-B14F-4D97-AF65-F5344CB8AC3E}">
        <p14:creationId xmlns:p14="http://schemas.microsoft.com/office/powerpoint/2010/main" val="1946111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17C2A-87B2-40E0-907D-32C7AEE8E0C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a:extLst>
              <a:ext uri="{FF2B5EF4-FFF2-40B4-BE49-F238E27FC236}">
                <a16:creationId xmlns:a16="http://schemas.microsoft.com/office/drawing/2014/main" id="{16F7D4CC-ED13-4D76-84A7-D4EC9CD35E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a:extLst>
              <a:ext uri="{FF2B5EF4-FFF2-40B4-BE49-F238E27FC236}">
                <a16:creationId xmlns:a16="http://schemas.microsoft.com/office/drawing/2014/main" id="{52F19486-3466-41A5-886C-7C0F736E4A6C}"/>
              </a:ext>
            </a:extLst>
          </p:cNvPr>
          <p:cNvSpPr>
            <a:spLocks noGrp="1"/>
          </p:cNvSpPr>
          <p:nvPr>
            <p:ph type="dt" sz="half" idx="10"/>
          </p:nvPr>
        </p:nvSpPr>
        <p:spPr/>
        <p:txBody>
          <a:bodyPr/>
          <a:lstStyle/>
          <a:p>
            <a:fld id="{93603173-8625-4CF5-90DD-26E6E997A798}" type="datetimeFigureOut">
              <a:rPr lang="en-IE" smtClean="0"/>
              <a:t>11/02/2024</a:t>
            </a:fld>
            <a:endParaRPr lang="en-IE"/>
          </a:p>
        </p:txBody>
      </p:sp>
      <p:sp>
        <p:nvSpPr>
          <p:cNvPr id="5" name="Footer Placeholder 4">
            <a:extLst>
              <a:ext uri="{FF2B5EF4-FFF2-40B4-BE49-F238E27FC236}">
                <a16:creationId xmlns:a16="http://schemas.microsoft.com/office/drawing/2014/main" id="{0FE4E32C-65E3-4DB0-8A60-1C3BC032C578}"/>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22E160D8-1D6D-491E-AA06-5637470B42E0}"/>
              </a:ext>
            </a:extLst>
          </p:cNvPr>
          <p:cNvSpPr>
            <a:spLocks noGrp="1"/>
          </p:cNvSpPr>
          <p:nvPr>
            <p:ph type="sldNum" sz="quarter" idx="12"/>
          </p:nvPr>
        </p:nvSpPr>
        <p:spPr/>
        <p:txBody>
          <a:bodyPr/>
          <a:lstStyle/>
          <a:p>
            <a:fld id="{2BB45298-18F4-4CE6-9DD2-A4B143C87A5F}" type="slidenum">
              <a:rPr lang="en-IE" smtClean="0"/>
              <a:t>‹#›</a:t>
            </a:fld>
            <a:endParaRPr lang="en-IE"/>
          </a:p>
        </p:txBody>
      </p:sp>
    </p:spTree>
    <p:extLst>
      <p:ext uri="{BB962C8B-B14F-4D97-AF65-F5344CB8AC3E}">
        <p14:creationId xmlns:p14="http://schemas.microsoft.com/office/powerpoint/2010/main" val="1108450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66CC8-B6F3-478F-ABC8-DCA975A9369D}"/>
              </a:ext>
            </a:extLst>
          </p:cNvPr>
          <p:cNvSpPr>
            <a:spLocks noGrp="1"/>
          </p:cNvSpPr>
          <p:nvPr>
            <p:ph type="title"/>
          </p:nvPr>
        </p:nvSpPr>
        <p:spPr/>
        <p:txBody>
          <a:bodyPr/>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02CB4F9A-FC5C-4952-817C-D8E4F764B76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EAEAADA4-A02E-456B-AF6A-F76471C5C5EC}"/>
              </a:ext>
            </a:extLst>
          </p:cNvPr>
          <p:cNvSpPr>
            <a:spLocks noGrp="1"/>
          </p:cNvSpPr>
          <p:nvPr>
            <p:ph type="dt" sz="half" idx="10"/>
          </p:nvPr>
        </p:nvSpPr>
        <p:spPr/>
        <p:txBody>
          <a:bodyPr/>
          <a:lstStyle/>
          <a:p>
            <a:fld id="{93603173-8625-4CF5-90DD-26E6E997A798}" type="datetimeFigureOut">
              <a:rPr lang="en-IE" smtClean="0"/>
              <a:t>11/02/2024</a:t>
            </a:fld>
            <a:endParaRPr lang="en-IE"/>
          </a:p>
        </p:txBody>
      </p:sp>
      <p:sp>
        <p:nvSpPr>
          <p:cNvPr id="5" name="Footer Placeholder 4">
            <a:extLst>
              <a:ext uri="{FF2B5EF4-FFF2-40B4-BE49-F238E27FC236}">
                <a16:creationId xmlns:a16="http://schemas.microsoft.com/office/drawing/2014/main" id="{861AB32D-BA1B-4442-B672-F06B6A9373D6}"/>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0CA51AFF-5C05-446B-A700-DF0145CF90B0}"/>
              </a:ext>
            </a:extLst>
          </p:cNvPr>
          <p:cNvSpPr>
            <a:spLocks noGrp="1"/>
          </p:cNvSpPr>
          <p:nvPr>
            <p:ph type="sldNum" sz="quarter" idx="12"/>
          </p:nvPr>
        </p:nvSpPr>
        <p:spPr/>
        <p:txBody>
          <a:bodyPr/>
          <a:lstStyle/>
          <a:p>
            <a:fld id="{2BB45298-18F4-4CE6-9DD2-A4B143C87A5F}" type="slidenum">
              <a:rPr lang="en-IE" smtClean="0"/>
              <a:t>‹#›</a:t>
            </a:fld>
            <a:endParaRPr lang="en-IE"/>
          </a:p>
        </p:txBody>
      </p:sp>
    </p:spTree>
    <p:extLst>
      <p:ext uri="{BB962C8B-B14F-4D97-AF65-F5344CB8AC3E}">
        <p14:creationId xmlns:p14="http://schemas.microsoft.com/office/powerpoint/2010/main" val="847604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D0B163-7B24-492A-89C3-0512A6F080E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A10F25CB-D63B-4553-B379-0512EF86764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C64744DF-B097-440C-93E7-B88BE8141867}"/>
              </a:ext>
            </a:extLst>
          </p:cNvPr>
          <p:cNvSpPr>
            <a:spLocks noGrp="1"/>
          </p:cNvSpPr>
          <p:nvPr>
            <p:ph type="dt" sz="half" idx="10"/>
          </p:nvPr>
        </p:nvSpPr>
        <p:spPr/>
        <p:txBody>
          <a:bodyPr/>
          <a:lstStyle/>
          <a:p>
            <a:fld id="{93603173-8625-4CF5-90DD-26E6E997A798}" type="datetimeFigureOut">
              <a:rPr lang="en-IE" smtClean="0"/>
              <a:t>11/02/2024</a:t>
            </a:fld>
            <a:endParaRPr lang="en-IE"/>
          </a:p>
        </p:txBody>
      </p:sp>
      <p:sp>
        <p:nvSpPr>
          <p:cNvPr id="5" name="Footer Placeholder 4">
            <a:extLst>
              <a:ext uri="{FF2B5EF4-FFF2-40B4-BE49-F238E27FC236}">
                <a16:creationId xmlns:a16="http://schemas.microsoft.com/office/drawing/2014/main" id="{B36C68BA-6334-44B5-93AB-30AC25A257A8}"/>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5C98E2B3-12C7-4980-9CC2-76FA95F82093}"/>
              </a:ext>
            </a:extLst>
          </p:cNvPr>
          <p:cNvSpPr>
            <a:spLocks noGrp="1"/>
          </p:cNvSpPr>
          <p:nvPr>
            <p:ph type="sldNum" sz="quarter" idx="12"/>
          </p:nvPr>
        </p:nvSpPr>
        <p:spPr/>
        <p:txBody>
          <a:bodyPr/>
          <a:lstStyle/>
          <a:p>
            <a:fld id="{2BB45298-18F4-4CE6-9DD2-A4B143C87A5F}" type="slidenum">
              <a:rPr lang="en-IE" smtClean="0"/>
              <a:t>‹#›</a:t>
            </a:fld>
            <a:endParaRPr lang="en-IE"/>
          </a:p>
        </p:txBody>
      </p:sp>
    </p:spTree>
    <p:extLst>
      <p:ext uri="{BB962C8B-B14F-4D97-AF65-F5344CB8AC3E}">
        <p14:creationId xmlns:p14="http://schemas.microsoft.com/office/powerpoint/2010/main" val="1176417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AACD8-81FC-4CC9-A53A-E2A14DB3E959}"/>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BE3D8E36-1722-49F9-8F7C-3C8FA1EABE3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43CA634D-21EF-44A8-9498-DB7C8084F847}"/>
              </a:ext>
            </a:extLst>
          </p:cNvPr>
          <p:cNvSpPr>
            <a:spLocks noGrp="1"/>
          </p:cNvSpPr>
          <p:nvPr>
            <p:ph type="dt" sz="half" idx="10"/>
          </p:nvPr>
        </p:nvSpPr>
        <p:spPr/>
        <p:txBody>
          <a:bodyPr/>
          <a:lstStyle/>
          <a:p>
            <a:fld id="{93603173-8625-4CF5-90DD-26E6E997A798}" type="datetimeFigureOut">
              <a:rPr lang="en-IE" smtClean="0"/>
              <a:t>11/02/2024</a:t>
            </a:fld>
            <a:endParaRPr lang="en-IE"/>
          </a:p>
        </p:txBody>
      </p:sp>
      <p:sp>
        <p:nvSpPr>
          <p:cNvPr id="5" name="Footer Placeholder 4">
            <a:extLst>
              <a:ext uri="{FF2B5EF4-FFF2-40B4-BE49-F238E27FC236}">
                <a16:creationId xmlns:a16="http://schemas.microsoft.com/office/drawing/2014/main" id="{60CA1FDA-7923-453B-A4EA-D3C0E2CDD5B3}"/>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AB9FF9EA-07C9-4378-B3D2-970A61B05FFC}"/>
              </a:ext>
            </a:extLst>
          </p:cNvPr>
          <p:cNvSpPr>
            <a:spLocks noGrp="1"/>
          </p:cNvSpPr>
          <p:nvPr>
            <p:ph type="sldNum" sz="quarter" idx="12"/>
          </p:nvPr>
        </p:nvSpPr>
        <p:spPr/>
        <p:txBody>
          <a:bodyPr/>
          <a:lstStyle/>
          <a:p>
            <a:fld id="{2BB45298-18F4-4CE6-9DD2-A4B143C87A5F}" type="slidenum">
              <a:rPr lang="en-IE" smtClean="0"/>
              <a:t>‹#›</a:t>
            </a:fld>
            <a:endParaRPr lang="en-IE"/>
          </a:p>
        </p:txBody>
      </p:sp>
    </p:spTree>
    <p:extLst>
      <p:ext uri="{BB962C8B-B14F-4D97-AF65-F5344CB8AC3E}">
        <p14:creationId xmlns:p14="http://schemas.microsoft.com/office/powerpoint/2010/main" val="399175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24A97-248F-4C65-BC63-2B4C4DFB252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E"/>
          </a:p>
        </p:txBody>
      </p:sp>
      <p:sp>
        <p:nvSpPr>
          <p:cNvPr id="3" name="Text Placeholder 2">
            <a:extLst>
              <a:ext uri="{FF2B5EF4-FFF2-40B4-BE49-F238E27FC236}">
                <a16:creationId xmlns:a16="http://schemas.microsoft.com/office/drawing/2014/main" id="{5D1041F8-F346-49DD-A8DC-667AE28F1BF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B8FC706-B7DC-41B4-A785-C59D19A0EB5E}"/>
              </a:ext>
            </a:extLst>
          </p:cNvPr>
          <p:cNvSpPr>
            <a:spLocks noGrp="1"/>
          </p:cNvSpPr>
          <p:nvPr>
            <p:ph type="dt" sz="half" idx="10"/>
          </p:nvPr>
        </p:nvSpPr>
        <p:spPr/>
        <p:txBody>
          <a:bodyPr/>
          <a:lstStyle/>
          <a:p>
            <a:fld id="{93603173-8625-4CF5-90DD-26E6E997A798}" type="datetimeFigureOut">
              <a:rPr lang="en-IE" smtClean="0"/>
              <a:t>11/02/2024</a:t>
            </a:fld>
            <a:endParaRPr lang="en-IE"/>
          </a:p>
        </p:txBody>
      </p:sp>
      <p:sp>
        <p:nvSpPr>
          <p:cNvPr id="5" name="Footer Placeholder 4">
            <a:extLst>
              <a:ext uri="{FF2B5EF4-FFF2-40B4-BE49-F238E27FC236}">
                <a16:creationId xmlns:a16="http://schemas.microsoft.com/office/drawing/2014/main" id="{B03FB66A-DA88-4CAB-B02F-A3FFABB3546E}"/>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D303517D-CD1B-4ABA-9CF5-E73EFCFA2818}"/>
              </a:ext>
            </a:extLst>
          </p:cNvPr>
          <p:cNvSpPr>
            <a:spLocks noGrp="1"/>
          </p:cNvSpPr>
          <p:nvPr>
            <p:ph type="sldNum" sz="quarter" idx="12"/>
          </p:nvPr>
        </p:nvSpPr>
        <p:spPr/>
        <p:txBody>
          <a:bodyPr/>
          <a:lstStyle/>
          <a:p>
            <a:fld id="{2BB45298-18F4-4CE6-9DD2-A4B143C87A5F}" type="slidenum">
              <a:rPr lang="en-IE" smtClean="0"/>
              <a:t>‹#›</a:t>
            </a:fld>
            <a:endParaRPr lang="en-IE"/>
          </a:p>
        </p:txBody>
      </p:sp>
    </p:spTree>
    <p:extLst>
      <p:ext uri="{BB962C8B-B14F-4D97-AF65-F5344CB8AC3E}">
        <p14:creationId xmlns:p14="http://schemas.microsoft.com/office/powerpoint/2010/main" val="2491708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185DF-732E-4C43-9B83-ECFD7344E6D3}"/>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FC0C61E4-16C6-434B-B2A5-16F6C37013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a:extLst>
              <a:ext uri="{FF2B5EF4-FFF2-40B4-BE49-F238E27FC236}">
                <a16:creationId xmlns:a16="http://schemas.microsoft.com/office/drawing/2014/main" id="{BADE26B4-FE87-4934-B1A2-BE181F4DE5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a:extLst>
              <a:ext uri="{FF2B5EF4-FFF2-40B4-BE49-F238E27FC236}">
                <a16:creationId xmlns:a16="http://schemas.microsoft.com/office/drawing/2014/main" id="{37F9E79A-5AEF-4590-8ABD-7908FDBCF2EC}"/>
              </a:ext>
            </a:extLst>
          </p:cNvPr>
          <p:cNvSpPr>
            <a:spLocks noGrp="1"/>
          </p:cNvSpPr>
          <p:nvPr>
            <p:ph type="dt" sz="half" idx="10"/>
          </p:nvPr>
        </p:nvSpPr>
        <p:spPr/>
        <p:txBody>
          <a:bodyPr/>
          <a:lstStyle/>
          <a:p>
            <a:fld id="{93603173-8625-4CF5-90DD-26E6E997A798}" type="datetimeFigureOut">
              <a:rPr lang="en-IE" smtClean="0"/>
              <a:t>11/02/2024</a:t>
            </a:fld>
            <a:endParaRPr lang="en-IE"/>
          </a:p>
        </p:txBody>
      </p:sp>
      <p:sp>
        <p:nvSpPr>
          <p:cNvPr id="6" name="Footer Placeholder 5">
            <a:extLst>
              <a:ext uri="{FF2B5EF4-FFF2-40B4-BE49-F238E27FC236}">
                <a16:creationId xmlns:a16="http://schemas.microsoft.com/office/drawing/2014/main" id="{055117F8-EB68-4120-85CE-3BE146F9BBA4}"/>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2341C152-9CAE-43E8-82C6-1EBD05382A4A}"/>
              </a:ext>
            </a:extLst>
          </p:cNvPr>
          <p:cNvSpPr>
            <a:spLocks noGrp="1"/>
          </p:cNvSpPr>
          <p:nvPr>
            <p:ph type="sldNum" sz="quarter" idx="12"/>
          </p:nvPr>
        </p:nvSpPr>
        <p:spPr/>
        <p:txBody>
          <a:bodyPr/>
          <a:lstStyle/>
          <a:p>
            <a:fld id="{2BB45298-18F4-4CE6-9DD2-A4B143C87A5F}" type="slidenum">
              <a:rPr lang="en-IE" smtClean="0"/>
              <a:t>‹#›</a:t>
            </a:fld>
            <a:endParaRPr lang="en-IE"/>
          </a:p>
        </p:txBody>
      </p:sp>
    </p:spTree>
    <p:extLst>
      <p:ext uri="{BB962C8B-B14F-4D97-AF65-F5344CB8AC3E}">
        <p14:creationId xmlns:p14="http://schemas.microsoft.com/office/powerpoint/2010/main" val="4143790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336A0-2B97-4CFA-A321-CAF525ABEF68}"/>
              </a:ext>
            </a:extLst>
          </p:cNvPr>
          <p:cNvSpPr>
            <a:spLocks noGrp="1"/>
          </p:cNvSpPr>
          <p:nvPr>
            <p:ph type="title"/>
          </p:nvPr>
        </p:nvSpPr>
        <p:spPr>
          <a:xfrm>
            <a:off x="839788" y="365125"/>
            <a:ext cx="10515600" cy="1325563"/>
          </a:xfrm>
        </p:spPr>
        <p:txBody>
          <a:bodyPr/>
          <a:lstStyle/>
          <a:p>
            <a:r>
              <a:rPr lang="en-US"/>
              <a:t>Click to edit Master title style</a:t>
            </a:r>
            <a:endParaRPr lang="en-IE"/>
          </a:p>
        </p:txBody>
      </p:sp>
      <p:sp>
        <p:nvSpPr>
          <p:cNvPr id="3" name="Text Placeholder 2">
            <a:extLst>
              <a:ext uri="{FF2B5EF4-FFF2-40B4-BE49-F238E27FC236}">
                <a16:creationId xmlns:a16="http://schemas.microsoft.com/office/drawing/2014/main" id="{88678ABD-7D82-45FF-A88E-015BC5E328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55D64F2-9823-4ACD-8377-8FE5C4F98F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a:extLst>
              <a:ext uri="{FF2B5EF4-FFF2-40B4-BE49-F238E27FC236}">
                <a16:creationId xmlns:a16="http://schemas.microsoft.com/office/drawing/2014/main" id="{B0BFEFEF-A373-48C1-AE15-7EA8BA3BD9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1428CF1-5667-4A90-9887-629ED51590F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a:extLst>
              <a:ext uri="{FF2B5EF4-FFF2-40B4-BE49-F238E27FC236}">
                <a16:creationId xmlns:a16="http://schemas.microsoft.com/office/drawing/2014/main" id="{F3A101B1-CE56-4E4F-A779-31E08B647B99}"/>
              </a:ext>
            </a:extLst>
          </p:cNvPr>
          <p:cNvSpPr>
            <a:spLocks noGrp="1"/>
          </p:cNvSpPr>
          <p:nvPr>
            <p:ph type="dt" sz="half" idx="10"/>
          </p:nvPr>
        </p:nvSpPr>
        <p:spPr/>
        <p:txBody>
          <a:bodyPr/>
          <a:lstStyle/>
          <a:p>
            <a:fld id="{93603173-8625-4CF5-90DD-26E6E997A798}" type="datetimeFigureOut">
              <a:rPr lang="en-IE" smtClean="0"/>
              <a:t>11/02/2024</a:t>
            </a:fld>
            <a:endParaRPr lang="en-IE"/>
          </a:p>
        </p:txBody>
      </p:sp>
      <p:sp>
        <p:nvSpPr>
          <p:cNvPr id="8" name="Footer Placeholder 7">
            <a:extLst>
              <a:ext uri="{FF2B5EF4-FFF2-40B4-BE49-F238E27FC236}">
                <a16:creationId xmlns:a16="http://schemas.microsoft.com/office/drawing/2014/main" id="{B6B5BCDF-7DD0-4D56-8C51-8D010FDF46DF}"/>
              </a:ext>
            </a:extLst>
          </p:cNvPr>
          <p:cNvSpPr>
            <a:spLocks noGrp="1"/>
          </p:cNvSpPr>
          <p:nvPr>
            <p:ph type="ftr" sz="quarter" idx="11"/>
          </p:nvPr>
        </p:nvSpPr>
        <p:spPr/>
        <p:txBody>
          <a:bodyPr/>
          <a:lstStyle/>
          <a:p>
            <a:endParaRPr lang="en-IE"/>
          </a:p>
        </p:txBody>
      </p:sp>
      <p:sp>
        <p:nvSpPr>
          <p:cNvPr id="9" name="Slide Number Placeholder 8">
            <a:extLst>
              <a:ext uri="{FF2B5EF4-FFF2-40B4-BE49-F238E27FC236}">
                <a16:creationId xmlns:a16="http://schemas.microsoft.com/office/drawing/2014/main" id="{9A0EF4F9-222D-4C0B-AC69-38116BCCA242}"/>
              </a:ext>
            </a:extLst>
          </p:cNvPr>
          <p:cNvSpPr>
            <a:spLocks noGrp="1"/>
          </p:cNvSpPr>
          <p:nvPr>
            <p:ph type="sldNum" sz="quarter" idx="12"/>
          </p:nvPr>
        </p:nvSpPr>
        <p:spPr/>
        <p:txBody>
          <a:bodyPr/>
          <a:lstStyle/>
          <a:p>
            <a:fld id="{2BB45298-18F4-4CE6-9DD2-A4B143C87A5F}" type="slidenum">
              <a:rPr lang="en-IE" smtClean="0"/>
              <a:t>‹#›</a:t>
            </a:fld>
            <a:endParaRPr lang="en-IE"/>
          </a:p>
        </p:txBody>
      </p:sp>
    </p:spTree>
    <p:extLst>
      <p:ext uri="{BB962C8B-B14F-4D97-AF65-F5344CB8AC3E}">
        <p14:creationId xmlns:p14="http://schemas.microsoft.com/office/powerpoint/2010/main" val="2238604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3DBA1-AA53-4C36-8790-58B54AA6185B}"/>
              </a:ext>
            </a:extLst>
          </p:cNvPr>
          <p:cNvSpPr>
            <a:spLocks noGrp="1"/>
          </p:cNvSpPr>
          <p:nvPr>
            <p:ph type="title"/>
          </p:nvPr>
        </p:nvSpPr>
        <p:spPr/>
        <p:txBody>
          <a:bodyPr/>
          <a:lstStyle/>
          <a:p>
            <a:r>
              <a:rPr lang="en-US"/>
              <a:t>Click to edit Master title style</a:t>
            </a:r>
            <a:endParaRPr lang="en-IE"/>
          </a:p>
        </p:txBody>
      </p:sp>
      <p:sp>
        <p:nvSpPr>
          <p:cNvPr id="3" name="Date Placeholder 2">
            <a:extLst>
              <a:ext uri="{FF2B5EF4-FFF2-40B4-BE49-F238E27FC236}">
                <a16:creationId xmlns:a16="http://schemas.microsoft.com/office/drawing/2014/main" id="{C4C48F22-B5A0-422D-81C5-B3D095F1932A}"/>
              </a:ext>
            </a:extLst>
          </p:cNvPr>
          <p:cNvSpPr>
            <a:spLocks noGrp="1"/>
          </p:cNvSpPr>
          <p:nvPr>
            <p:ph type="dt" sz="half" idx="10"/>
          </p:nvPr>
        </p:nvSpPr>
        <p:spPr/>
        <p:txBody>
          <a:bodyPr/>
          <a:lstStyle/>
          <a:p>
            <a:fld id="{93603173-8625-4CF5-90DD-26E6E997A798}" type="datetimeFigureOut">
              <a:rPr lang="en-IE" smtClean="0"/>
              <a:t>11/02/2024</a:t>
            </a:fld>
            <a:endParaRPr lang="en-IE"/>
          </a:p>
        </p:txBody>
      </p:sp>
      <p:sp>
        <p:nvSpPr>
          <p:cNvPr id="4" name="Footer Placeholder 3">
            <a:extLst>
              <a:ext uri="{FF2B5EF4-FFF2-40B4-BE49-F238E27FC236}">
                <a16:creationId xmlns:a16="http://schemas.microsoft.com/office/drawing/2014/main" id="{542588EF-DDDD-4EB0-9FD1-F1A4C79E34BE}"/>
              </a:ext>
            </a:extLst>
          </p:cNvPr>
          <p:cNvSpPr>
            <a:spLocks noGrp="1"/>
          </p:cNvSpPr>
          <p:nvPr>
            <p:ph type="ftr" sz="quarter" idx="11"/>
          </p:nvPr>
        </p:nvSpPr>
        <p:spPr/>
        <p:txBody>
          <a:bodyPr/>
          <a:lstStyle/>
          <a:p>
            <a:endParaRPr lang="en-IE"/>
          </a:p>
        </p:txBody>
      </p:sp>
      <p:sp>
        <p:nvSpPr>
          <p:cNvPr id="5" name="Slide Number Placeholder 4">
            <a:extLst>
              <a:ext uri="{FF2B5EF4-FFF2-40B4-BE49-F238E27FC236}">
                <a16:creationId xmlns:a16="http://schemas.microsoft.com/office/drawing/2014/main" id="{E37DECCE-0C61-4790-8584-B026FA2A2334}"/>
              </a:ext>
            </a:extLst>
          </p:cNvPr>
          <p:cNvSpPr>
            <a:spLocks noGrp="1"/>
          </p:cNvSpPr>
          <p:nvPr>
            <p:ph type="sldNum" sz="quarter" idx="12"/>
          </p:nvPr>
        </p:nvSpPr>
        <p:spPr/>
        <p:txBody>
          <a:bodyPr/>
          <a:lstStyle/>
          <a:p>
            <a:fld id="{2BB45298-18F4-4CE6-9DD2-A4B143C87A5F}" type="slidenum">
              <a:rPr lang="en-IE" smtClean="0"/>
              <a:t>‹#›</a:t>
            </a:fld>
            <a:endParaRPr lang="en-IE"/>
          </a:p>
        </p:txBody>
      </p:sp>
    </p:spTree>
    <p:extLst>
      <p:ext uri="{BB962C8B-B14F-4D97-AF65-F5344CB8AC3E}">
        <p14:creationId xmlns:p14="http://schemas.microsoft.com/office/powerpoint/2010/main" val="378600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2D9B48-CC13-448E-999F-97C0110230D6}"/>
              </a:ext>
            </a:extLst>
          </p:cNvPr>
          <p:cNvSpPr>
            <a:spLocks noGrp="1"/>
          </p:cNvSpPr>
          <p:nvPr>
            <p:ph type="dt" sz="half" idx="10"/>
          </p:nvPr>
        </p:nvSpPr>
        <p:spPr/>
        <p:txBody>
          <a:bodyPr/>
          <a:lstStyle/>
          <a:p>
            <a:fld id="{93603173-8625-4CF5-90DD-26E6E997A798}" type="datetimeFigureOut">
              <a:rPr lang="en-IE" smtClean="0"/>
              <a:t>11/02/2024</a:t>
            </a:fld>
            <a:endParaRPr lang="en-IE"/>
          </a:p>
        </p:txBody>
      </p:sp>
      <p:sp>
        <p:nvSpPr>
          <p:cNvPr id="3" name="Footer Placeholder 2">
            <a:extLst>
              <a:ext uri="{FF2B5EF4-FFF2-40B4-BE49-F238E27FC236}">
                <a16:creationId xmlns:a16="http://schemas.microsoft.com/office/drawing/2014/main" id="{A02A94E7-2728-4BD1-8D60-0E23DE290F64}"/>
              </a:ext>
            </a:extLst>
          </p:cNvPr>
          <p:cNvSpPr>
            <a:spLocks noGrp="1"/>
          </p:cNvSpPr>
          <p:nvPr>
            <p:ph type="ftr" sz="quarter" idx="11"/>
          </p:nvPr>
        </p:nvSpPr>
        <p:spPr/>
        <p:txBody>
          <a:bodyPr/>
          <a:lstStyle/>
          <a:p>
            <a:endParaRPr lang="en-IE"/>
          </a:p>
        </p:txBody>
      </p:sp>
      <p:sp>
        <p:nvSpPr>
          <p:cNvPr id="4" name="Slide Number Placeholder 3">
            <a:extLst>
              <a:ext uri="{FF2B5EF4-FFF2-40B4-BE49-F238E27FC236}">
                <a16:creationId xmlns:a16="http://schemas.microsoft.com/office/drawing/2014/main" id="{4A4CF3A3-7A20-42E5-AEA8-FD7E396D2B48}"/>
              </a:ext>
            </a:extLst>
          </p:cNvPr>
          <p:cNvSpPr>
            <a:spLocks noGrp="1"/>
          </p:cNvSpPr>
          <p:nvPr>
            <p:ph type="sldNum" sz="quarter" idx="12"/>
          </p:nvPr>
        </p:nvSpPr>
        <p:spPr/>
        <p:txBody>
          <a:bodyPr/>
          <a:lstStyle/>
          <a:p>
            <a:fld id="{2BB45298-18F4-4CE6-9DD2-A4B143C87A5F}" type="slidenum">
              <a:rPr lang="en-IE" smtClean="0"/>
              <a:t>‹#›</a:t>
            </a:fld>
            <a:endParaRPr lang="en-IE"/>
          </a:p>
        </p:txBody>
      </p:sp>
    </p:spTree>
    <p:extLst>
      <p:ext uri="{BB962C8B-B14F-4D97-AF65-F5344CB8AC3E}">
        <p14:creationId xmlns:p14="http://schemas.microsoft.com/office/powerpoint/2010/main" val="2716891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0AEEB-84B9-4039-B0AD-2218A7F47D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Content Placeholder 2">
            <a:extLst>
              <a:ext uri="{FF2B5EF4-FFF2-40B4-BE49-F238E27FC236}">
                <a16:creationId xmlns:a16="http://schemas.microsoft.com/office/drawing/2014/main" id="{B0841B83-ED6E-44D6-AF57-87E1CCFADC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a:extLst>
              <a:ext uri="{FF2B5EF4-FFF2-40B4-BE49-F238E27FC236}">
                <a16:creationId xmlns:a16="http://schemas.microsoft.com/office/drawing/2014/main" id="{E39D4427-1977-413F-8E90-0EA9565AEE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3CD85D-E6C8-4158-87D5-4A4958396785}"/>
              </a:ext>
            </a:extLst>
          </p:cNvPr>
          <p:cNvSpPr>
            <a:spLocks noGrp="1"/>
          </p:cNvSpPr>
          <p:nvPr>
            <p:ph type="dt" sz="half" idx="10"/>
          </p:nvPr>
        </p:nvSpPr>
        <p:spPr/>
        <p:txBody>
          <a:bodyPr/>
          <a:lstStyle/>
          <a:p>
            <a:fld id="{93603173-8625-4CF5-90DD-26E6E997A798}" type="datetimeFigureOut">
              <a:rPr lang="en-IE" smtClean="0"/>
              <a:t>11/02/2024</a:t>
            </a:fld>
            <a:endParaRPr lang="en-IE"/>
          </a:p>
        </p:txBody>
      </p:sp>
      <p:sp>
        <p:nvSpPr>
          <p:cNvPr id="6" name="Footer Placeholder 5">
            <a:extLst>
              <a:ext uri="{FF2B5EF4-FFF2-40B4-BE49-F238E27FC236}">
                <a16:creationId xmlns:a16="http://schemas.microsoft.com/office/drawing/2014/main" id="{6BD702A3-139A-485C-AB85-AFFEB82FFC9F}"/>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FE13DF7D-8C1D-43CA-B08C-B6B44FC40BA5}"/>
              </a:ext>
            </a:extLst>
          </p:cNvPr>
          <p:cNvSpPr>
            <a:spLocks noGrp="1"/>
          </p:cNvSpPr>
          <p:nvPr>
            <p:ph type="sldNum" sz="quarter" idx="12"/>
          </p:nvPr>
        </p:nvSpPr>
        <p:spPr/>
        <p:txBody>
          <a:bodyPr/>
          <a:lstStyle/>
          <a:p>
            <a:fld id="{2BB45298-18F4-4CE6-9DD2-A4B143C87A5F}" type="slidenum">
              <a:rPr lang="en-IE" smtClean="0"/>
              <a:t>‹#›</a:t>
            </a:fld>
            <a:endParaRPr lang="en-IE"/>
          </a:p>
        </p:txBody>
      </p:sp>
    </p:spTree>
    <p:extLst>
      <p:ext uri="{BB962C8B-B14F-4D97-AF65-F5344CB8AC3E}">
        <p14:creationId xmlns:p14="http://schemas.microsoft.com/office/powerpoint/2010/main" val="2104046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ACBAA-3805-435D-9E50-0E12228CF0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a:extLst>
              <a:ext uri="{FF2B5EF4-FFF2-40B4-BE49-F238E27FC236}">
                <a16:creationId xmlns:a16="http://schemas.microsoft.com/office/drawing/2014/main" id="{95E85EB1-F4E9-4316-A565-E8C7AB3620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a:extLst>
              <a:ext uri="{FF2B5EF4-FFF2-40B4-BE49-F238E27FC236}">
                <a16:creationId xmlns:a16="http://schemas.microsoft.com/office/drawing/2014/main" id="{F3B9CC6D-9743-4468-B379-E98314D594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7CC42F-BF0F-4B3E-9082-4518B5F2CF72}"/>
              </a:ext>
            </a:extLst>
          </p:cNvPr>
          <p:cNvSpPr>
            <a:spLocks noGrp="1"/>
          </p:cNvSpPr>
          <p:nvPr>
            <p:ph type="dt" sz="half" idx="10"/>
          </p:nvPr>
        </p:nvSpPr>
        <p:spPr/>
        <p:txBody>
          <a:bodyPr/>
          <a:lstStyle/>
          <a:p>
            <a:fld id="{93603173-8625-4CF5-90DD-26E6E997A798}" type="datetimeFigureOut">
              <a:rPr lang="en-IE" smtClean="0"/>
              <a:t>11/02/2024</a:t>
            </a:fld>
            <a:endParaRPr lang="en-IE"/>
          </a:p>
        </p:txBody>
      </p:sp>
      <p:sp>
        <p:nvSpPr>
          <p:cNvPr id="6" name="Footer Placeholder 5">
            <a:extLst>
              <a:ext uri="{FF2B5EF4-FFF2-40B4-BE49-F238E27FC236}">
                <a16:creationId xmlns:a16="http://schemas.microsoft.com/office/drawing/2014/main" id="{CBB41E67-0B78-4688-BA1B-EFDF6F7AFA90}"/>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E48B2FAC-AA4E-4845-93F9-8A97EA5A505A}"/>
              </a:ext>
            </a:extLst>
          </p:cNvPr>
          <p:cNvSpPr>
            <a:spLocks noGrp="1"/>
          </p:cNvSpPr>
          <p:nvPr>
            <p:ph type="sldNum" sz="quarter" idx="12"/>
          </p:nvPr>
        </p:nvSpPr>
        <p:spPr/>
        <p:txBody>
          <a:bodyPr/>
          <a:lstStyle/>
          <a:p>
            <a:fld id="{2BB45298-18F4-4CE6-9DD2-A4B143C87A5F}" type="slidenum">
              <a:rPr lang="en-IE" smtClean="0"/>
              <a:t>‹#›</a:t>
            </a:fld>
            <a:endParaRPr lang="en-IE"/>
          </a:p>
        </p:txBody>
      </p:sp>
    </p:spTree>
    <p:extLst>
      <p:ext uri="{BB962C8B-B14F-4D97-AF65-F5344CB8AC3E}">
        <p14:creationId xmlns:p14="http://schemas.microsoft.com/office/powerpoint/2010/main" val="2303177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6DA0DB-80E5-4E4E-B986-38499E59E0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a:extLst>
              <a:ext uri="{FF2B5EF4-FFF2-40B4-BE49-F238E27FC236}">
                <a16:creationId xmlns:a16="http://schemas.microsoft.com/office/drawing/2014/main" id="{918A53BC-57A8-4853-AEA6-4B94DF3AA4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C8081647-1577-4512-AD17-93FDFFB1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603173-8625-4CF5-90DD-26E6E997A798}" type="datetimeFigureOut">
              <a:rPr lang="en-IE" smtClean="0"/>
              <a:t>11/02/2024</a:t>
            </a:fld>
            <a:endParaRPr lang="en-IE"/>
          </a:p>
        </p:txBody>
      </p:sp>
      <p:sp>
        <p:nvSpPr>
          <p:cNvPr id="5" name="Footer Placeholder 4">
            <a:extLst>
              <a:ext uri="{FF2B5EF4-FFF2-40B4-BE49-F238E27FC236}">
                <a16:creationId xmlns:a16="http://schemas.microsoft.com/office/drawing/2014/main" id="{62A5BFD0-2917-4828-B351-5D6536326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a:extLst>
              <a:ext uri="{FF2B5EF4-FFF2-40B4-BE49-F238E27FC236}">
                <a16:creationId xmlns:a16="http://schemas.microsoft.com/office/drawing/2014/main" id="{3B42542C-C4D8-4C61-BD1B-5F3BE7CA2F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B45298-18F4-4CE6-9DD2-A4B143C87A5F}" type="slidenum">
              <a:rPr lang="en-IE" smtClean="0"/>
              <a:t>‹#›</a:t>
            </a:fld>
            <a:endParaRPr lang="en-IE"/>
          </a:p>
        </p:txBody>
      </p:sp>
    </p:spTree>
    <p:extLst>
      <p:ext uri="{BB962C8B-B14F-4D97-AF65-F5344CB8AC3E}">
        <p14:creationId xmlns:p14="http://schemas.microsoft.com/office/powerpoint/2010/main" val="38630685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doi.org/10.1016/j.cegh.2023.101313" TargetMode="External"/><Relationship Id="rId2" Type="http://schemas.openxmlformats.org/officeDocument/2006/relationships/hyperlink" Target="https://doi.org/10.2105/AJPH.2022.307075" TargetMode="Externa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hyperlink" Target="mailto:John.Gilmore@ucd.ie"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svg"/><Relationship Id="rId7" Type="http://schemas.openxmlformats.org/officeDocument/2006/relationships/image" Target="../media/image21.sv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 Id="rId9" Type="http://schemas.openxmlformats.org/officeDocument/2006/relationships/image" Target="../media/image23.svg"/></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BDD8BFB-4ED0-4798-BD32-A304F4BBDDF5}"/>
              </a:ext>
            </a:extLst>
          </p:cNvPr>
          <p:cNvPicPr>
            <a:picLocks noChangeAspect="1"/>
          </p:cNvPicPr>
          <p:nvPr/>
        </p:nvPicPr>
        <p:blipFill rotWithShape="1">
          <a:blip r:embed="rId3">
            <a:extLst>
              <a:ext uri="{28A0092B-C50C-407E-A947-70E740481C1C}">
                <a14:useLocalDpi xmlns:a14="http://schemas.microsoft.com/office/drawing/2010/main" val="0"/>
              </a:ext>
            </a:extLst>
          </a:blip>
          <a:srcRect l="14203" r="14203"/>
          <a:stretch/>
        </p:blipFill>
        <p:spPr>
          <a:xfrm>
            <a:off x="2996577" y="0"/>
            <a:ext cx="9676452" cy="6858000"/>
          </a:xfrm>
          <a:prstGeom prst="rect">
            <a:avLst/>
          </a:prstGeom>
        </p:spPr>
      </p:pic>
      <p:sp>
        <p:nvSpPr>
          <p:cNvPr id="11" name="Rectangle 10">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itle 1">
            <a:extLst>
              <a:ext uri="{FF2B5EF4-FFF2-40B4-BE49-F238E27FC236}">
                <a16:creationId xmlns:a16="http://schemas.microsoft.com/office/drawing/2014/main" id="{1027C835-1CBB-451A-B504-68712A10E830}"/>
              </a:ext>
            </a:extLst>
          </p:cNvPr>
          <p:cNvSpPr txBox="1">
            <a:spLocks/>
          </p:cNvSpPr>
          <p:nvPr/>
        </p:nvSpPr>
        <p:spPr>
          <a:xfrm>
            <a:off x="113554" y="1093685"/>
            <a:ext cx="5249332" cy="1485836"/>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t>Learning from the Mpox Public Health Emergency of International Concern</a:t>
            </a:r>
            <a:endParaRPr lang="en-US" sz="4000" dirty="0"/>
          </a:p>
        </p:txBody>
      </p:sp>
      <p:sp>
        <p:nvSpPr>
          <p:cNvPr id="16" name="Subtitle 2">
            <a:extLst>
              <a:ext uri="{FF2B5EF4-FFF2-40B4-BE49-F238E27FC236}">
                <a16:creationId xmlns:a16="http://schemas.microsoft.com/office/drawing/2014/main" id="{0959250C-D7CB-4E55-9A2D-2EBFEEFF466E}"/>
              </a:ext>
            </a:extLst>
          </p:cNvPr>
          <p:cNvSpPr txBox="1">
            <a:spLocks/>
          </p:cNvSpPr>
          <p:nvPr/>
        </p:nvSpPr>
        <p:spPr>
          <a:xfrm>
            <a:off x="157788" y="2811158"/>
            <a:ext cx="6105771" cy="34715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dirty="0">
                <a:solidFill>
                  <a:schemeClr val="accent1">
                    <a:lumMod val="75000"/>
                  </a:schemeClr>
                </a:solidFill>
              </a:rPr>
              <a:t>Dr John P Gilmore </a:t>
            </a:r>
            <a:r>
              <a:rPr lang="en-US" sz="1800" dirty="0">
                <a:solidFill>
                  <a:schemeClr val="accent1">
                    <a:lumMod val="75000"/>
                  </a:schemeClr>
                </a:solidFill>
              </a:rPr>
              <a:t>He/They </a:t>
            </a:r>
            <a:endParaRPr lang="en-US" sz="2400" dirty="0">
              <a:solidFill>
                <a:schemeClr val="accent1">
                  <a:lumMod val="75000"/>
                </a:schemeClr>
              </a:solidFill>
            </a:endParaRPr>
          </a:p>
          <a:p>
            <a:pPr marL="0" indent="0">
              <a:buNone/>
            </a:pPr>
            <a:r>
              <a:rPr lang="en-US" sz="2000" dirty="0"/>
              <a:t>PhD RGN FHEA</a:t>
            </a:r>
          </a:p>
          <a:p>
            <a:pPr marL="0" indent="0">
              <a:buNone/>
            </a:pPr>
            <a:endParaRPr lang="en-US" sz="1400" dirty="0"/>
          </a:p>
          <a:p>
            <a:pPr marL="0" indent="0">
              <a:buNone/>
            </a:pPr>
            <a:r>
              <a:rPr lang="en-US" sz="2400" dirty="0">
                <a:solidFill>
                  <a:schemeClr val="accent1">
                    <a:lumMod val="75000"/>
                  </a:schemeClr>
                </a:solidFill>
              </a:rPr>
              <a:t>Assistant Professor in Nursing</a:t>
            </a:r>
          </a:p>
          <a:p>
            <a:pPr marL="0" indent="0">
              <a:buNone/>
            </a:pPr>
            <a:r>
              <a:rPr lang="en-US" sz="2400" dirty="0">
                <a:solidFill>
                  <a:schemeClr val="accent1">
                    <a:lumMod val="75000"/>
                  </a:schemeClr>
                </a:solidFill>
              </a:rPr>
              <a:t>Fulbright HRB Health Impact Scholar</a:t>
            </a:r>
          </a:p>
        </p:txBody>
      </p:sp>
      <p:sp>
        <p:nvSpPr>
          <p:cNvPr id="2" name="TextBox 1">
            <a:extLst>
              <a:ext uri="{FF2B5EF4-FFF2-40B4-BE49-F238E27FC236}">
                <a16:creationId xmlns:a16="http://schemas.microsoft.com/office/drawing/2014/main" id="{6CDC9F05-924A-4834-82F1-DB284CB1358C}"/>
              </a:ext>
            </a:extLst>
          </p:cNvPr>
          <p:cNvSpPr txBox="1"/>
          <p:nvPr/>
        </p:nvSpPr>
        <p:spPr>
          <a:xfrm>
            <a:off x="190507" y="0"/>
            <a:ext cx="5349960" cy="707886"/>
          </a:xfrm>
          <a:prstGeom prst="rect">
            <a:avLst/>
          </a:prstGeom>
          <a:noFill/>
        </p:spPr>
        <p:txBody>
          <a:bodyPr wrap="square" rtlCol="0">
            <a:spAutoFit/>
          </a:bodyPr>
          <a:lstStyle/>
          <a:p>
            <a:r>
              <a:rPr lang="en-GB" sz="2000" dirty="0">
                <a:solidFill>
                  <a:schemeClr val="accent1">
                    <a:lumMod val="75000"/>
                  </a:schemeClr>
                </a:solidFill>
              </a:rPr>
              <a:t>RCSI 43rd Annual International Nursing &amp; Midwifery Research and Education Conference</a:t>
            </a:r>
          </a:p>
        </p:txBody>
      </p:sp>
      <p:pic>
        <p:nvPicPr>
          <p:cNvPr id="6" name="Picture 5" descr="A black background with blue text&#10;&#10;Description automatically generated">
            <a:extLst>
              <a:ext uri="{FF2B5EF4-FFF2-40B4-BE49-F238E27FC236}">
                <a16:creationId xmlns:a16="http://schemas.microsoft.com/office/drawing/2014/main" id="{2A8B9310-69C0-97B9-A85A-53133A436B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878667"/>
            <a:ext cx="2838939" cy="811126"/>
          </a:xfrm>
          <a:prstGeom prst="rect">
            <a:avLst/>
          </a:prstGeom>
        </p:spPr>
      </p:pic>
    </p:spTree>
    <p:extLst>
      <p:ext uri="{BB962C8B-B14F-4D97-AF65-F5344CB8AC3E}">
        <p14:creationId xmlns:p14="http://schemas.microsoft.com/office/powerpoint/2010/main" val="21065001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Slide background fill">
            <a:extLst>
              <a:ext uri="{FF2B5EF4-FFF2-40B4-BE49-F238E27FC236}">
                <a16:creationId xmlns:a16="http://schemas.microsoft.com/office/drawing/2014/main" id="{8DF67618-B87B-4195-8E24-3B126F79F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Color 2">
            <a:extLst>
              <a:ext uri="{FF2B5EF4-FFF2-40B4-BE49-F238E27FC236}">
                <a16:creationId xmlns:a16="http://schemas.microsoft.com/office/drawing/2014/main" id="{64960379-9FF9-400A-A8A8-F5AB633FD3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2C491629-AE25-486B-9B22-2CE4EE8F7E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218159" cy="6858000"/>
            <a:chOff x="651279" y="598259"/>
            <a:chExt cx="10889442" cy="5680742"/>
          </a:xfrm>
        </p:grpSpPr>
        <p:sp>
          <p:nvSpPr>
            <p:cNvPr id="36" name="Color">
              <a:extLst>
                <a:ext uri="{FF2B5EF4-FFF2-40B4-BE49-F238E27FC236}">
                  <a16:creationId xmlns:a16="http://schemas.microsoft.com/office/drawing/2014/main" id="{590EB173-7DC2-4BE8-BC08-19BC09DBD9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Color">
              <a:extLst>
                <a:ext uri="{FF2B5EF4-FFF2-40B4-BE49-F238E27FC236}">
                  <a16:creationId xmlns:a16="http://schemas.microsoft.com/office/drawing/2014/main" id="{0731E2C9-2CF0-48B4-9CEA-35B2199AF4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9" name="Group 38">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40" name="Freeform: Shape 39">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1" name="Freeform: Shape 40">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2" name="Freeform: Shape 41">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3" name="Freeform: Shape 42">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4" name="Freeform: Shape 43">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5" name="Freeform: Shape 44">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6" name="Freeform: Shape 45">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69A7A59A-A88E-FBDC-715E-0FF1C273309D}"/>
              </a:ext>
            </a:extLst>
          </p:cNvPr>
          <p:cNvSpPr>
            <a:spLocks noGrp="1"/>
          </p:cNvSpPr>
          <p:nvPr>
            <p:ph type="title"/>
          </p:nvPr>
        </p:nvSpPr>
        <p:spPr>
          <a:xfrm>
            <a:off x="786385" y="841248"/>
            <a:ext cx="5129600" cy="5340097"/>
          </a:xfrm>
        </p:spPr>
        <p:txBody>
          <a:bodyPr anchor="ctr">
            <a:normAutofit/>
          </a:bodyPr>
          <a:lstStyle/>
          <a:p>
            <a:r>
              <a:rPr lang="en-IE" sz="4800" b="1" kern="100">
                <a:solidFill>
                  <a:schemeClr val="bg1"/>
                </a:solidFill>
                <a:effectLst/>
                <a:latin typeface="Calibri" panose="020F0502020204030204" pitchFamily="34" charset="0"/>
                <a:ea typeface="Calibri" panose="020F0502020204030204" pitchFamily="34" charset="0"/>
                <a:cs typeface="Biennale Bold"/>
              </a:rPr>
              <a:t>Theme 1: Perceptions of the mpox response: divergence in urgency, priority and care.</a:t>
            </a:r>
            <a:br>
              <a:rPr lang="en-IE" sz="4800">
                <a:solidFill>
                  <a:schemeClr val="bg1"/>
                </a:solidFill>
              </a:rPr>
            </a:br>
            <a:endParaRPr lang="en-IE" sz="4800">
              <a:solidFill>
                <a:schemeClr val="bg1"/>
              </a:solidFill>
            </a:endParaRPr>
          </a:p>
        </p:txBody>
      </p:sp>
      <p:sp>
        <p:nvSpPr>
          <p:cNvPr id="9" name="Cloud 8">
            <a:extLst>
              <a:ext uri="{FF2B5EF4-FFF2-40B4-BE49-F238E27FC236}">
                <a16:creationId xmlns:a16="http://schemas.microsoft.com/office/drawing/2014/main" id="{0BB928BE-AC62-9A1E-B648-3B7AABE6559E}"/>
              </a:ext>
            </a:extLst>
          </p:cNvPr>
          <p:cNvSpPr/>
          <p:nvPr/>
        </p:nvSpPr>
        <p:spPr>
          <a:xfrm>
            <a:off x="6346191" y="0"/>
            <a:ext cx="3537799" cy="2948352"/>
          </a:xfrm>
          <a:prstGeom prst="cloud">
            <a:avLst/>
          </a:prstGeom>
          <a:solidFill>
            <a:srgbClr val="CC00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kern="1200" dirty="0">
                <a:solidFill>
                  <a:schemeClr val="bg1"/>
                </a:solidFill>
                <a:latin typeface="Calibri" panose="020F0502020204030204" pitchFamily="34" charset="0"/>
                <a:cs typeface="Calibri" panose="020F0502020204030204" pitchFamily="34" charset="0"/>
              </a:rPr>
              <a:t>The government response has been awful. It made little or no effort to reach everyone who needed support. The information supplied was minimal. There seemed to be a lack of urgency or understanding. (Gay man, 46-50, Meath)</a:t>
            </a:r>
            <a:endParaRPr lang="en-IE" sz="1400" dirty="0"/>
          </a:p>
        </p:txBody>
      </p:sp>
      <p:sp>
        <p:nvSpPr>
          <p:cNvPr id="13" name="Speech Bubble: Oval 12">
            <a:extLst>
              <a:ext uri="{FF2B5EF4-FFF2-40B4-BE49-F238E27FC236}">
                <a16:creationId xmlns:a16="http://schemas.microsoft.com/office/drawing/2014/main" id="{9E747D4B-9BDA-378E-1958-3D5DE8D224E1}"/>
              </a:ext>
            </a:extLst>
          </p:cNvPr>
          <p:cNvSpPr/>
          <p:nvPr/>
        </p:nvSpPr>
        <p:spPr>
          <a:xfrm>
            <a:off x="8844243" y="1967277"/>
            <a:ext cx="2998124" cy="2576932"/>
          </a:xfrm>
          <a:prstGeom prst="wedgeEllipseCallou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703763"/>
            <a:r>
              <a:rPr lang="en-GB" sz="1300" b="0" i="0" u="none" strike="noStrike" baseline="0" dirty="0">
                <a:solidFill>
                  <a:schemeClr val="bg1"/>
                </a:solidFill>
                <a:latin typeface="Syne Medium"/>
              </a:rPr>
              <a:t>Where is the public information campaign? Local groups, especially in the LGBT+ community are doing trojan work, but this should be a government-led response to what's supposed to be a public health emergency. (Gay man, 21-25, Dublin)</a:t>
            </a:r>
            <a:endParaRPr kumimoji="0" lang="en-IE" sz="1300" b="0"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p:txBody>
      </p:sp>
      <p:sp>
        <p:nvSpPr>
          <p:cNvPr id="17" name="Speech Bubble: Rectangle with Corners Rounded 16">
            <a:extLst>
              <a:ext uri="{FF2B5EF4-FFF2-40B4-BE49-F238E27FC236}">
                <a16:creationId xmlns:a16="http://schemas.microsoft.com/office/drawing/2014/main" id="{79FE5C4A-2897-4F52-DEBC-D0596C4B49C4}"/>
              </a:ext>
            </a:extLst>
          </p:cNvPr>
          <p:cNvSpPr/>
          <p:nvPr/>
        </p:nvSpPr>
        <p:spPr>
          <a:xfrm>
            <a:off x="6533374" y="4222869"/>
            <a:ext cx="3093689" cy="2397278"/>
          </a:xfrm>
          <a:prstGeom prst="wedgeRoundRectCallou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I reached out to my friends and lovers once I saw the vaccine was being released on a self-referral basis, I wanted to make sure everyone was looking after themselves sexually. (Gay man, 31-35, Galway)</a:t>
            </a:r>
          </a:p>
        </p:txBody>
      </p:sp>
    </p:spTree>
    <p:extLst>
      <p:ext uri="{BB962C8B-B14F-4D97-AF65-F5344CB8AC3E}">
        <p14:creationId xmlns:p14="http://schemas.microsoft.com/office/powerpoint/2010/main" val="1048559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F84BBDE-7B27-3791-C8A3-EED761AEA416}"/>
            </a:ext>
          </a:extLst>
        </p:cNvPr>
        <p:cNvGrpSpPr/>
        <p:nvPr/>
      </p:nvGrpSpPr>
      <p:grpSpPr>
        <a:xfrm>
          <a:off x="0" y="0"/>
          <a:ext cx="0" cy="0"/>
          <a:chOff x="0" y="0"/>
          <a:chExt cx="0" cy="0"/>
        </a:xfrm>
      </p:grpSpPr>
      <p:sp useBgFill="1">
        <p:nvSpPr>
          <p:cNvPr id="31" name="Slide background fill">
            <a:extLst>
              <a:ext uri="{FF2B5EF4-FFF2-40B4-BE49-F238E27FC236}">
                <a16:creationId xmlns:a16="http://schemas.microsoft.com/office/drawing/2014/main" id="{A72F31B5-88C9-86C3-D0D3-7A1C695BCB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Color 2">
            <a:extLst>
              <a:ext uri="{FF2B5EF4-FFF2-40B4-BE49-F238E27FC236}">
                <a16:creationId xmlns:a16="http://schemas.microsoft.com/office/drawing/2014/main" id="{CA41F286-F0DD-E89F-F457-500ADB754C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C28A851B-3FAF-DB39-B586-3C486B50B7B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218159" cy="6858000"/>
            <a:chOff x="651279" y="598259"/>
            <a:chExt cx="10889442" cy="5680742"/>
          </a:xfrm>
        </p:grpSpPr>
        <p:sp>
          <p:nvSpPr>
            <p:cNvPr id="36" name="Color">
              <a:extLst>
                <a:ext uri="{FF2B5EF4-FFF2-40B4-BE49-F238E27FC236}">
                  <a16:creationId xmlns:a16="http://schemas.microsoft.com/office/drawing/2014/main" id="{0F2CFE4F-C71F-8C23-7849-6B7C3C3F79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Color">
              <a:extLst>
                <a:ext uri="{FF2B5EF4-FFF2-40B4-BE49-F238E27FC236}">
                  <a16:creationId xmlns:a16="http://schemas.microsoft.com/office/drawing/2014/main" id="{088BE468-805E-3B00-6A41-DCF296021F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9" name="Group 38">
            <a:extLst>
              <a:ext uri="{FF2B5EF4-FFF2-40B4-BE49-F238E27FC236}">
                <a16:creationId xmlns:a16="http://schemas.microsoft.com/office/drawing/2014/main" id="{DC17314A-3CFF-9DEA-4517-BAFF98458D6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40" name="Freeform: Shape 39">
              <a:extLst>
                <a:ext uri="{FF2B5EF4-FFF2-40B4-BE49-F238E27FC236}">
                  <a16:creationId xmlns:a16="http://schemas.microsoft.com/office/drawing/2014/main" id="{D2E86186-1A1A-B4C7-F468-DA642E4277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1" name="Freeform: Shape 40">
              <a:extLst>
                <a:ext uri="{FF2B5EF4-FFF2-40B4-BE49-F238E27FC236}">
                  <a16:creationId xmlns:a16="http://schemas.microsoft.com/office/drawing/2014/main" id="{7D7899DE-A91F-8B7A-A877-779FDFE31C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2" name="Freeform: Shape 41">
              <a:extLst>
                <a:ext uri="{FF2B5EF4-FFF2-40B4-BE49-F238E27FC236}">
                  <a16:creationId xmlns:a16="http://schemas.microsoft.com/office/drawing/2014/main" id="{12FD558E-FBD4-4AE2-9E17-5C432245DB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3" name="Freeform: Shape 42">
              <a:extLst>
                <a:ext uri="{FF2B5EF4-FFF2-40B4-BE49-F238E27FC236}">
                  <a16:creationId xmlns:a16="http://schemas.microsoft.com/office/drawing/2014/main" id="{E98D65F5-9D39-5B43-2A43-07C2404E67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4" name="Freeform: Shape 43">
              <a:extLst>
                <a:ext uri="{FF2B5EF4-FFF2-40B4-BE49-F238E27FC236}">
                  <a16:creationId xmlns:a16="http://schemas.microsoft.com/office/drawing/2014/main" id="{1E261486-26B7-60AD-EB4E-E9FAEE230E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5" name="Freeform: Shape 44">
              <a:extLst>
                <a:ext uri="{FF2B5EF4-FFF2-40B4-BE49-F238E27FC236}">
                  <a16:creationId xmlns:a16="http://schemas.microsoft.com/office/drawing/2014/main" id="{8839B9D2-17A3-6B90-EE7D-9EF89C1CAA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6" name="Freeform: Shape 45">
              <a:extLst>
                <a:ext uri="{FF2B5EF4-FFF2-40B4-BE49-F238E27FC236}">
                  <a16:creationId xmlns:a16="http://schemas.microsoft.com/office/drawing/2014/main" id="{F01CE7F5-2B1C-A05A-AB87-A76CD985FB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ACDE2BAB-3D23-D47C-EF8F-B1133307B608}"/>
              </a:ext>
            </a:extLst>
          </p:cNvPr>
          <p:cNvSpPr>
            <a:spLocks noGrp="1"/>
          </p:cNvSpPr>
          <p:nvPr>
            <p:ph type="title"/>
          </p:nvPr>
        </p:nvSpPr>
        <p:spPr>
          <a:xfrm>
            <a:off x="680980" y="1343767"/>
            <a:ext cx="5129600" cy="5340097"/>
          </a:xfrm>
        </p:spPr>
        <p:txBody>
          <a:bodyPr anchor="ctr">
            <a:normAutofit/>
          </a:bodyPr>
          <a:lstStyle/>
          <a:p>
            <a:r>
              <a:rPr lang="en-GB" sz="4800" b="1" kern="100" dirty="0">
                <a:solidFill>
                  <a:schemeClr val="bg1"/>
                </a:solidFill>
                <a:effectLst/>
                <a:latin typeface="Calibri" panose="020F0502020204030204" pitchFamily="34" charset="0"/>
                <a:ea typeface="Calibri" panose="020F0502020204030204" pitchFamily="34" charset="0"/>
                <a:cs typeface="Biennale Bold"/>
              </a:rPr>
              <a:t>Theme 2: The mpox outbreak as a sign of otherness for </a:t>
            </a:r>
            <a:r>
              <a:rPr lang="en-GB" sz="4800" b="1" kern="100" dirty="0" err="1">
                <a:solidFill>
                  <a:schemeClr val="bg1"/>
                </a:solidFill>
                <a:effectLst/>
                <a:latin typeface="Calibri" panose="020F0502020204030204" pitchFamily="34" charset="0"/>
                <a:ea typeface="Calibri" panose="020F0502020204030204" pitchFamily="34" charset="0"/>
                <a:cs typeface="Biennale Bold"/>
              </a:rPr>
              <a:t>gbMSM</a:t>
            </a:r>
            <a:r>
              <a:rPr lang="en-GB" sz="4800" b="1" kern="100" dirty="0">
                <a:solidFill>
                  <a:schemeClr val="bg1"/>
                </a:solidFill>
                <a:effectLst/>
                <a:latin typeface="Calibri" panose="020F0502020204030204" pitchFamily="34" charset="0"/>
                <a:ea typeface="Calibri" panose="020F0502020204030204" pitchFamily="34" charset="0"/>
                <a:cs typeface="Biennale Bold"/>
              </a:rPr>
              <a:t>.</a:t>
            </a:r>
            <a:br>
              <a:rPr lang="en-GB" sz="4800" b="1" kern="100" dirty="0">
                <a:solidFill>
                  <a:schemeClr val="bg1"/>
                </a:solidFill>
                <a:effectLst/>
                <a:latin typeface="Calibri" panose="020F0502020204030204" pitchFamily="34" charset="0"/>
                <a:ea typeface="Calibri" panose="020F0502020204030204" pitchFamily="34" charset="0"/>
                <a:cs typeface="Biennale Bold"/>
              </a:rPr>
            </a:br>
            <a:br>
              <a:rPr lang="en-IE" sz="4800" dirty="0">
                <a:solidFill>
                  <a:schemeClr val="bg1"/>
                </a:solidFill>
              </a:rPr>
            </a:br>
            <a:endParaRPr lang="en-IE" sz="4800" dirty="0">
              <a:solidFill>
                <a:schemeClr val="bg1"/>
              </a:solidFill>
            </a:endParaRPr>
          </a:p>
        </p:txBody>
      </p:sp>
      <p:sp>
        <p:nvSpPr>
          <p:cNvPr id="3" name="Speech Bubble: Oval 2">
            <a:extLst>
              <a:ext uri="{FF2B5EF4-FFF2-40B4-BE49-F238E27FC236}">
                <a16:creationId xmlns:a16="http://schemas.microsoft.com/office/drawing/2014/main" id="{0459B536-05E4-A33C-A130-C7FDA4902EDF}"/>
              </a:ext>
            </a:extLst>
          </p:cNvPr>
          <p:cNvSpPr/>
          <p:nvPr/>
        </p:nvSpPr>
        <p:spPr>
          <a:xfrm>
            <a:off x="6193095" y="398511"/>
            <a:ext cx="4133096" cy="3832796"/>
          </a:xfrm>
          <a:prstGeom prst="wedgeEllipseCallou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703763"/>
            <a:r>
              <a:rPr lang="en-GB" sz="1600" b="0" i="0" u="none" strike="noStrike" baseline="0" dirty="0">
                <a:solidFill>
                  <a:schemeClr val="bg1"/>
                </a:solidFill>
                <a:latin typeface="Syne Medium"/>
              </a:rPr>
              <a:t>Akin to coughing/sore throat symptoms in </a:t>
            </a:r>
            <a:r>
              <a:rPr lang="en-GB" sz="1600" i="0" u="none" strike="noStrike" baseline="0" dirty="0">
                <a:solidFill>
                  <a:schemeClr val="bg1"/>
                </a:solidFill>
                <a:latin typeface="Syne Medium"/>
              </a:rPr>
              <a:t>public during Covid - I became aware </a:t>
            </a:r>
            <a:r>
              <a:rPr lang="en-GB" sz="1600" b="0" i="0" u="none" strike="noStrike" baseline="0" dirty="0">
                <a:solidFill>
                  <a:schemeClr val="bg1"/>
                </a:solidFill>
                <a:latin typeface="Syne Medium"/>
              </a:rPr>
              <a:t>of my skin and appearance during this time. I have friends who have various skin conditions who were treated badly or asked prying questions during the summer [at the] height of symptoms and [when there was] no access to vaccines in particular. (Gay man, 31-35, Dublin)</a:t>
            </a:r>
            <a:endParaRPr kumimoji="0" lang="en-IE" sz="1400" b="0"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p:txBody>
      </p:sp>
      <p:sp>
        <p:nvSpPr>
          <p:cNvPr id="4" name="Speech Bubble: Rectangle with Corners Rounded 3">
            <a:extLst>
              <a:ext uri="{FF2B5EF4-FFF2-40B4-BE49-F238E27FC236}">
                <a16:creationId xmlns:a16="http://schemas.microsoft.com/office/drawing/2014/main" id="{FC6FE2E6-3925-BA02-8E27-FE99B90C3A4C}"/>
              </a:ext>
            </a:extLst>
          </p:cNvPr>
          <p:cNvSpPr/>
          <p:nvPr/>
        </p:nvSpPr>
        <p:spPr>
          <a:xfrm>
            <a:off x="9155101" y="3647564"/>
            <a:ext cx="2911996" cy="2800182"/>
          </a:xfrm>
          <a:prstGeom prst="wedgeRoundRectCallou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703763"/>
            <a:r>
              <a:rPr lang="en-GB" sz="1800" dirty="0">
                <a:solidFill>
                  <a:schemeClr val="bg1"/>
                </a:solidFill>
                <a:latin typeface="Calibri" panose="020F0502020204030204" pitchFamily="34" charset="0"/>
                <a:cs typeface="Calibri" panose="020F0502020204030204" pitchFamily="34" charset="0"/>
              </a:rPr>
              <a:t>[I’m] becoming a little more paranoid of judgements based around monkeypox [that] others may make of me if I openly disclose my orientation to new people. (Gay man, 18-20, Galway)</a:t>
            </a:r>
            <a:endParaRPr kumimoji="0" lang="en-IE" sz="1800" b="0"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34058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5B89F74-FFF8-436A-F4D2-EC0C67E8E068}"/>
            </a:ext>
          </a:extLst>
        </p:cNvPr>
        <p:cNvGrpSpPr/>
        <p:nvPr/>
      </p:nvGrpSpPr>
      <p:grpSpPr>
        <a:xfrm>
          <a:off x="0" y="0"/>
          <a:ext cx="0" cy="0"/>
          <a:chOff x="0" y="0"/>
          <a:chExt cx="0" cy="0"/>
        </a:xfrm>
      </p:grpSpPr>
      <p:sp useBgFill="1">
        <p:nvSpPr>
          <p:cNvPr id="31" name="Slide background fill">
            <a:extLst>
              <a:ext uri="{FF2B5EF4-FFF2-40B4-BE49-F238E27FC236}">
                <a16:creationId xmlns:a16="http://schemas.microsoft.com/office/drawing/2014/main" id="{C12A63B4-3133-7B5C-61B9-8524F144DD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Color 2">
            <a:extLst>
              <a:ext uri="{FF2B5EF4-FFF2-40B4-BE49-F238E27FC236}">
                <a16:creationId xmlns:a16="http://schemas.microsoft.com/office/drawing/2014/main" id="{2184A57F-90CF-5540-0EEF-76FF6CC216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3D0366FF-6DA2-A92A-BE65-4FF0774A09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218159" cy="6858000"/>
            <a:chOff x="651279" y="598259"/>
            <a:chExt cx="10889442" cy="5680742"/>
          </a:xfrm>
        </p:grpSpPr>
        <p:sp>
          <p:nvSpPr>
            <p:cNvPr id="36" name="Color">
              <a:extLst>
                <a:ext uri="{FF2B5EF4-FFF2-40B4-BE49-F238E27FC236}">
                  <a16:creationId xmlns:a16="http://schemas.microsoft.com/office/drawing/2014/main" id="{B7449C4A-47F8-1B22-1358-02C202AAB8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Color">
              <a:extLst>
                <a:ext uri="{FF2B5EF4-FFF2-40B4-BE49-F238E27FC236}">
                  <a16:creationId xmlns:a16="http://schemas.microsoft.com/office/drawing/2014/main" id="{958F1B6E-495A-A5DC-803D-8D6AA638B8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9" name="Group 38">
            <a:extLst>
              <a:ext uri="{FF2B5EF4-FFF2-40B4-BE49-F238E27FC236}">
                <a16:creationId xmlns:a16="http://schemas.microsoft.com/office/drawing/2014/main" id="{42A6D61D-12C5-497B-EC8E-1B4EF167F6C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40" name="Freeform: Shape 39">
              <a:extLst>
                <a:ext uri="{FF2B5EF4-FFF2-40B4-BE49-F238E27FC236}">
                  <a16:creationId xmlns:a16="http://schemas.microsoft.com/office/drawing/2014/main" id="{A08887E7-E056-6FA5-3D5F-513F915059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1" name="Freeform: Shape 40">
              <a:extLst>
                <a:ext uri="{FF2B5EF4-FFF2-40B4-BE49-F238E27FC236}">
                  <a16:creationId xmlns:a16="http://schemas.microsoft.com/office/drawing/2014/main" id="{352941CE-39F2-485F-F3C8-AA5BFBFE8E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2" name="Freeform: Shape 41">
              <a:extLst>
                <a:ext uri="{FF2B5EF4-FFF2-40B4-BE49-F238E27FC236}">
                  <a16:creationId xmlns:a16="http://schemas.microsoft.com/office/drawing/2014/main" id="{89E7EEB9-449B-934D-CF45-3E0589E3FD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3" name="Freeform: Shape 42">
              <a:extLst>
                <a:ext uri="{FF2B5EF4-FFF2-40B4-BE49-F238E27FC236}">
                  <a16:creationId xmlns:a16="http://schemas.microsoft.com/office/drawing/2014/main" id="{E4C2E955-27AB-A7FE-EB04-86306511F2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4" name="Freeform: Shape 43">
              <a:extLst>
                <a:ext uri="{FF2B5EF4-FFF2-40B4-BE49-F238E27FC236}">
                  <a16:creationId xmlns:a16="http://schemas.microsoft.com/office/drawing/2014/main" id="{70D37984-17EF-866B-DDC0-2E081B8093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5" name="Freeform: Shape 44">
              <a:extLst>
                <a:ext uri="{FF2B5EF4-FFF2-40B4-BE49-F238E27FC236}">
                  <a16:creationId xmlns:a16="http://schemas.microsoft.com/office/drawing/2014/main" id="{2853985D-C359-544A-46EE-37A7F28286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6" name="Freeform: Shape 45">
              <a:extLst>
                <a:ext uri="{FF2B5EF4-FFF2-40B4-BE49-F238E27FC236}">
                  <a16:creationId xmlns:a16="http://schemas.microsoft.com/office/drawing/2014/main" id="{52A2CD13-100E-6423-C91B-840D0F92DC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942C4C5C-88FF-69E8-AA90-460266CE39E7}"/>
              </a:ext>
            </a:extLst>
          </p:cNvPr>
          <p:cNvSpPr>
            <a:spLocks noGrp="1"/>
          </p:cNvSpPr>
          <p:nvPr>
            <p:ph type="title"/>
          </p:nvPr>
        </p:nvSpPr>
        <p:spPr>
          <a:xfrm>
            <a:off x="680980" y="1343767"/>
            <a:ext cx="5129600" cy="5340097"/>
          </a:xfrm>
        </p:spPr>
        <p:txBody>
          <a:bodyPr anchor="ctr">
            <a:normAutofit fontScale="90000"/>
          </a:bodyPr>
          <a:lstStyle/>
          <a:p>
            <a:r>
              <a:rPr lang="en-GB" sz="4800" b="1" kern="100" dirty="0">
                <a:solidFill>
                  <a:schemeClr val="bg1"/>
                </a:solidFill>
                <a:effectLst/>
                <a:latin typeface="Calibri" panose="020F0502020204030204" pitchFamily="34" charset="0"/>
                <a:ea typeface="Calibri" panose="020F0502020204030204" pitchFamily="34" charset="0"/>
                <a:cs typeface="Biennale Bold"/>
              </a:rPr>
              <a:t>Theme 3: The potential for othering through mpox prevention practices.</a:t>
            </a:r>
            <a:br>
              <a:rPr lang="en-GB" sz="4800" b="1" kern="100" dirty="0">
                <a:solidFill>
                  <a:schemeClr val="bg1"/>
                </a:solidFill>
                <a:effectLst/>
                <a:latin typeface="Calibri" panose="020F0502020204030204" pitchFamily="34" charset="0"/>
                <a:ea typeface="Calibri" panose="020F0502020204030204" pitchFamily="34" charset="0"/>
                <a:cs typeface="Biennale Bold"/>
              </a:rPr>
            </a:br>
            <a:br>
              <a:rPr lang="en-GB" sz="4800" b="1" kern="100" dirty="0">
                <a:solidFill>
                  <a:schemeClr val="bg1"/>
                </a:solidFill>
                <a:effectLst/>
                <a:latin typeface="Calibri" panose="020F0502020204030204" pitchFamily="34" charset="0"/>
                <a:ea typeface="Calibri" panose="020F0502020204030204" pitchFamily="34" charset="0"/>
                <a:cs typeface="Biennale Bold"/>
              </a:rPr>
            </a:br>
            <a:br>
              <a:rPr lang="en-IE" sz="4800" dirty="0">
                <a:solidFill>
                  <a:schemeClr val="bg1"/>
                </a:solidFill>
              </a:rPr>
            </a:br>
            <a:endParaRPr lang="en-IE" sz="4800" dirty="0">
              <a:solidFill>
                <a:schemeClr val="bg1"/>
              </a:solidFill>
            </a:endParaRPr>
          </a:p>
        </p:txBody>
      </p:sp>
      <p:sp>
        <p:nvSpPr>
          <p:cNvPr id="7" name="Cloud 6">
            <a:extLst>
              <a:ext uri="{FF2B5EF4-FFF2-40B4-BE49-F238E27FC236}">
                <a16:creationId xmlns:a16="http://schemas.microsoft.com/office/drawing/2014/main" id="{785ABC8E-03DB-4DAA-017E-F93062F418E2}"/>
              </a:ext>
            </a:extLst>
          </p:cNvPr>
          <p:cNvSpPr/>
          <p:nvPr/>
        </p:nvSpPr>
        <p:spPr>
          <a:xfrm>
            <a:off x="6680946" y="1365423"/>
            <a:ext cx="2509792" cy="1681122"/>
          </a:xfrm>
          <a:prstGeom prst="cloud">
            <a:avLst/>
          </a:prstGeom>
          <a:solidFill>
            <a:srgbClr val="CC00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703763"/>
            <a:r>
              <a:rPr kumimoji="0" lang="en-GB" sz="14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"You must self-identify as slut to get [the vaccine]” (Gay man, 46-50, Galway)</a:t>
            </a:r>
            <a:endParaRPr kumimoji="0" lang="en-IE" sz="1400" b="0"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p:txBody>
      </p:sp>
      <p:sp>
        <p:nvSpPr>
          <p:cNvPr id="8" name="Speech Bubble: Oval 7">
            <a:extLst>
              <a:ext uri="{FF2B5EF4-FFF2-40B4-BE49-F238E27FC236}">
                <a16:creationId xmlns:a16="http://schemas.microsoft.com/office/drawing/2014/main" id="{B99AE1D5-AD77-3773-7496-B6635FE200C3}"/>
              </a:ext>
            </a:extLst>
          </p:cNvPr>
          <p:cNvSpPr/>
          <p:nvPr/>
        </p:nvSpPr>
        <p:spPr>
          <a:xfrm>
            <a:off x="8506754" y="2799710"/>
            <a:ext cx="3657600" cy="3528290"/>
          </a:xfrm>
          <a:prstGeom prst="wedgeEllipseCallout">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703763"/>
            <a:r>
              <a:rPr lang="en-GB" sz="1600" b="0" i="0" u="none" strike="noStrike" baseline="0" dirty="0">
                <a:solidFill>
                  <a:schemeClr val="bg1"/>
                </a:solidFill>
                <a:latin typeface="Syne Medium"/>
              </a:rPr>
              <a:t>I think the gay saunas in Dublin should be shut down on public health grounds given that every friend, and friends of friends, seems to regularly contract STIs in them. (Bisexual man, 46-50, Kerry)</a:t>
            </a:r>
            <a:endParaRPr kumimoji="0" lang="en-IE" sz="1400" b="0"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2886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9EA804F-A07D-8A1F-BC05-D024FA683959}"/>
            </a:ext>
          </a:extLst>
        </p:cNvPr>
        <p:cNvGrpSpPr/>
        <p:nvPr/>
      </p:nvGrpSpPr>
      <p:grpSpPr>
        <a:xfrm>
          <a:off x="0" y="0"/>
          <a:ext cx="0" cy="0"/>
          <a:chOff x="0" y="0"/>
          <a:chExt cx="0" cy="0"/>
        </a:xfrm>
      </p:grpSpPr>
      <p:sp useBgFill="1">
        <p:nvSpPr>
          <p:cNvPr id="31" name="Slide background fill">
            <a:extLst>
              <a:ext uri="{FF2B5EF4-FFF2-40B4-BE49-F238E27FC236}">
                <a16:creationId xmlns:a16="http://schemas.microsoft.com/office/drawing/2014/main" id="{BEFE1F45-B750-3A42-8459-069661284C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Color 2">
            <a:extLst>
              <a:ext uri="{FF2B5EF4-FFF2-40B4-BE49-F238E27FC236}">
                <a16:creationId xmlns:a16="http://schemas.microsoft.com/office/drawing/2014/main" id="{D1C65B4D-74DA-9E17-81FC-6A2A81358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4608A89C-5052-0109-8B84-17338982AED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218159" cy="6858000"/>
            <a:chOff x="651279" y="598259"/>
            <a:chExt cx="10889442" cy="5680742"/>
          </a:xfrm>
        </p:grpSpPr>
        <p:sp>
          <p:nvSpPr>
            <p:cNvPr id="36" name="Color">
              <a:extLst>
                <a:ext uri="{FF2B5EF4-FFF2-40B4-BE49-F238E27FC236}">
                  <a16:creationId xmlns:a16="http://schemas.microsoft.com/office/drawing/2014/main" id="{CB0373D6-4329-3E9C-7690-2F09FA8D26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Color">
              <a:extLst>
                <a:ext uri="{FF2B5EF4-FFF2-40B4-BE49-F238E27FC236}">
                  <a16:creationId xmlns:a16="http://schemas.microsoft.com/office/drawing/2014/main" id="{3973EB04-1114-5FE1-FB30-921C3073E7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9" name="Group 38">
            <a:extLst>
              <a:ext uri="{FF2B5EF4-FFF2-40B4-BE49-F238E27FC236}">
                <a16:creationId xmlns:a16="http://schemas.microsoft.com/office/drawing/2014/main" id="{67F9E618-FF7B-410E-C362-2603A97024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40" name="Freeform: Shape 39">
              <a:extLst>
                <a:ext uri="{FF2B5EF4-FFF2-40B4-BE49-F238E27FC236}">
                  <a16:creationId xmlns:a16="http://schemas.microsoft.com/office/drawing/2014/main" id="{F7DC2BF8-0BDF-BA6F-E7E5-6C3B62EA7B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1" name="Freeform: Shape 40">
              <a:extLst>
                <a:ext uri="{FF2B5EF4-FFF2-40B4-BE49-F238E27FC236}">
                  <a16:creationId xmlns:a16="http://schemas.microsoft.com/office/drawing/2014/main" id="{1EE17B96-535F-77F5-CD92-87D217EF68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2" name="Freeform: Shape 41">
              <a:extLst>
                <a:ext uri="{FF2B5EF4-FFF2-40B4-BE49-F238E27FC236}">
                  <a16:creationId xmlns:a16="http://schemas.microsoft.com/office/drawing/2014/main" id="{9980FD08-FBC9-C26A-4A76-342118276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3" name="Freeform: Shape 42">
              <a:extLst>
                <a:ext uri="{FF2B5EF4-FFF2-40B4-BE49-F238E27FC236}">
                  <a16:creationId xmlns:a16="http://schemas.microsoft.com/office/drawing/2014/main" id="{D3934EF0-1DA1-345D-30BE-D728110634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4" name="Freeform: Shape 43">
              <a:extLst>
                <a:ext uri="{FF2B5EF4-FFF2-40B4-BE49-F238E27FC236}">
                  <a16:creationId xmlns:a16="http://schemas.microsoft.com/office/drawing/2014/main" id="{F4B83619-F3E9-5209-4730-31A856DEE7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5" name="Freeform: Shape 44">
              <a:extLst>
                <a:ext uri="{FF2B5EF4-FFF2-40B4-BE49-F238E27FC236}">
                  <a16:creationId xmlns:a16="http://schemas.microsoft.com/office/drawing/2014/main" id="{E53C0A3B-FE77-BBD9-DAD3-7A9D3AAC9E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6" name="Freeform: Shape 45">
              <a:extLst>
                <a:ext uri="{FF2B5EF4-FFF2-40B4-BE49-F238E27FC236}">
                  <a16:creationId xmlns:a16="http://schemas.microsoft.com/office/drawing/2014/main" id="{43850AA5-544D-9910-ACF7-12C0045B91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23EFEDE4-D01B-0317-64CE-E0DA7F16A29D}"/>
              </a:ext>
            </a:extLst>
          </p:cNvPr>
          <p:cNvSpPr>
            <a:spLocks noGrp="1"/>
          </p:cNvSpPr>
          <p:nvPr>
            <p:ph type="title"/>
          </p:nvPr>
        </p:nvSpPr>
        <p:spPr>
          <a:xfrm>
            <a:off x="680980" y="1343767"/>
            <a:ext cx="5129600" cy="5340097"/>
          </a:xfrm>
        </p:spPr>
        <p:txBody>
          <a:bodyPr anchor="ctr">
            <a:normAutofit fontScale="90000"/>
          </a:bodyPr>
          <a:lstStyle/>
          <a:p>
            <a:r>
              <a:rPr lang="en-GB" sz="4800" b="1" kern="100" dirty="0">
                <a:solidFill>
                  <a:schemeClr val="bg1"/>
                </a:solidFill>
                <a:effectLst/>
                <a:latin typeface="Calibri" panose="020F0502020204030204" pitchFamily="34" charset="0"/>
                <a:ea typeface="Calibri" panose="020F0502020204030204" pitchFamily="34" charset="0"/>
                <a:cs typeface="Biennale Bold"/>
              </a:rPr>
              <a:t>Theme 4: Fear of mpox and the influence of previous culturally significant pandemics.</a:t>
            </a:r>
            <a:br>
              <a:rPr lang="en-GB" sz="4800" b="1" kern="100" dirty="0">
                <a:solidFill>
                  <a:schemeClr val="bg1"/>
                </a:solidFill>
                <a:effectLst/>
                <a:latin typeface="Calibri" panose="020F0502020204030204" pitchFamily="34" charset="0"/>
                <a:ea typeface="Calibri" panose="020F0502020204030204" pitchFamily="34" charset="0"/>
                <a:cs typeface="Biennale Bold"/>
              </a:rPr>
            </a:br>
            <a:br>
              <a:rPr lang="en-GB" sz="4800" b="1" kern="100" dirty="0">
                <a:solidFill>
                  <a:schemeClr val="bg1"/>
                </a:solidFill>
                <a:effectLst/>
                <a:latin typeface="Calibri" panose="020F0502020204030204" pitchFamily="34" charset="0"/>
                <a:ea typeface="Calibri" panose="020F0502020204030204" pitchFamily="34" charset="0"/>
                <a:cs typeface="Biennale Bold"/>
              </a:rPr>
            </a:br>
            <a:br>
              <a:rPr lang="en-GB" sz="4800" b="1" kern="100" dirty="0">
                <a:solidFill>
                  <a:schemeClr val="bg1"/>
                </a:solidFill>
                <a:effectLst/>
                <a:latin typeface="Calibri" panose="020F0502020204030204" pitchFamily="34" charset="0"/>
                <a:ea typeface="Calibri" panose="020F0502020204030204" pitchFamily="34" charset="0"/>
                <a:cs typeface="Biennale Bold"/>
              </a:rPr>
            </a:br>
            <a:br>
              <a:rPr lang="en-IE" sz="4800" dirty="0">
                <a:solidFill>
                  <a:schemeClr val="bg1"/>
                </a:solidFill>
              </a:rPr>
            </a:br>
            <a:endParaRPr lang="en-IE" sz="4800" dirty="0">
              <a:solidFill>
                <a:schemeClr val="bg1"/>
              </a:solidFill>
            </a:endParaRPr>
          </a:p>
        </p:txBody>
      </p:sp>
      <p:sp>
        <p:nvSpPr>
          <p:cNvPr id="3" name="Cloud 2">
            <a:extLst>
              <a:ext uri="{FF2B5EF4-FFF2-40B4-BE49-F238E27FC236}">
                <a16:creationId xmlns:a16="http://schemas.microsoft.com/office/drawing/2014/main" id="{F968FD32-AD50-D2CE-561D-009072EA0390}"/>
              </a:ext>
            </a:extLst>
          </p:cNvPr>
          <p:cNvSpPr/>
          <p:nvPr/>
        </p:nvSpPr>
        <p:spPr>
          <a:xfrm>
            <a:off x="6071210" y="2179677"/>
            <a:ext cx="3996942" cy="2173606"/>
          </a:xfrm>
          <a:prstGeom prst="cloud">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703763"/>
            <a:r>
              <a:rPr lang="en-GB" b="0" i="0" u="none" strike="noStrike" baseline="0" dirty="0">
                <a:solidFill>
                  <a:schemeClr val="bg1"/>
                </a:solidFill>
                <a:latin typeface="Syne Medium"/>
              </a:rPr>
              <a:t>My anxiety has skyrocketed again as I feel like I’m missing out on living a part of my life that brings me joy. (Gay man, 31-35, Dublin)</a:t>
            </a:r>
            <a:endParaRPr kumimoji="0" lang="en-IE" sz="1600" b="0"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p:txBody>
      </p:sp>
      <p:sp>
        <p:nvSpPr>
          <p:cNvPr id="4" name="Speech Bubble: Oval 3">
            <a:extLst>
              <a:ext uri="{FF2B5EF4-FFF2-40B4-BE49-F238E27FC236}">
                <a16:creationId xmlns:a16="http://schemas.microsoft.com/office/drawing/2014/main" id="{589227CC-6473-CE8B-730C-FDBD3F1EABD4}"/>
              </a:ext>
            </a:extLst>
          </p:cNvPr>
          <p:cNvSpPr/>
          <p:nvPr/>
        </p:nvSpPr>
        <p:spPr>
          <a:xfrm>
            <a:off x="9396991" y="52269"/>
            <a:ext cx="2953125" cy="2516345"/>
          </a:xfrm>
          <a:prstGeom prst="wedgeEllipseCallou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703763"/>
            <a:r>
              <a:rPr lang="en-GB" sz="2000" dirty="0">
                <a:solidFill>
                  <a:schemeClr val="bg1"/>
                </a:solidFill>
                <a:latin typeface="Syne Medium"/>
              </a:rPr>
              <a:t>H</a:t>
            </a:r>
            <a:r>
              <a:rPr lang="en-GB" sz="2000" b="0" i="0" u="none" strike="noStrike" baseline="0" dirty="0">
                <a:solidFill>
                  <a:schemeClr val="bg1"/>
                </a:solidFill>
                <a:latin typeface="Syne Medium"/>
              </a:rPr>
              <a:t>ere we go again, gay men being blamed [for] another disease (Gay man, 51-55, Dublin)</a:t>
            </a:r>
            <a:endParaRPr kumimoji="0" lang="en-IE" b="0"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p:txBody>
      </p:sp>
      <p:sp>
        <p:nvSpPr>
          <p:cNvPr id="5" name="Speech Bubble: Rectangle with Corners Rounded 4">
            <a:extLst>
              <a:ext uri="{FF2B5EF4-FFF2-40B4-BE49-F238E27FC236}">
                <a16:creationId xmlns:a16="http://schemas.microsoft.com/office/drawing/2014/main" id="{B93932D5-4DC5-65D0-DD9F-9E48809A8B86}"/>
              </a:ext>
            </a:extLst>
          </p:cNvPr>
          <p:cNvSpPr/>
          <p:nvPr/>
        </p:nvSpPr>
        <p:spPr>
          <a:xfrm>
            <a:off x="8903192" y="4056344"/>
            <a:ext cx="3133638" cy="2367882"/>
          </a:xfrm>
          <a:prstGeom prst="wedgeRoundRectCallout">
            <a:avLst/>
          </a:prstGeom>
          <a:solidFill>
            <a:srgbClr val="CC00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ts val="2146"/>
              </a:lnSpc>
              <a:spcBef>
                <a:spcPct val="0"/>
              </a:spcBef>
            </a:pPr>
            <a:r>
              <a:rPr lang="en-US" sz="1800" spc="49" dirty="0">
                <a:solidFill>
                  <a:schemeClr val="bg1"/>
                </a:solidFill>
                <a:latin typeface="DM Sans"/>
              </a:rPr>
              <a:t>The Irish gay community is already so fragile, I really don't want this to be another AIDS crisis, I don't think my poor heart could take it. (Gay man, 18-20, Galway)</a:t>
            </a:r>
          </a:p>
        </p:txBody>
      </p:sp>
    </p:spTree>
    <p:extLst>
      <p:ext uri="{BB962C8B-B14F-4D97-AF65-F5344CB8AC3E}">
        <p14:creationId xmlns:p14="http://schemas.microsoft.com/office/powerpoint/2010/main" val="69237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C54F4CE-85F0-46ED-80DA-9518C9251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DADD1FCA-8ACB-4958-81DD-4CDD6D3E1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06AFE28D-7642-E437-AC8B-B5F29249F424}"/>
              </a:ext>
            </a:extLst>
          </p:cNvPr>
          <p:cNvSpPr>
            <a:spLocks noGrp="1"/>
          </p:cNvSpPr>
          <p:nvPr>
            <p:ph type="title"/>
          </p:nvPr>
        </p:nvSpPr>
        <p:spPr>
          <a:xfrm>
            <a:off x="403064" y="578738"/>
            <a:ext cx="3535680" cy="2216549"/>
          </a:xfrm>
        </p:spPr>
        <p:txBody>
          <a:bodyPr vert="horz" lIns="91440" tIns="45720" rIns="91440" bIns="45720" rtlCol="0" anchor="b">
            <a:normAutofit fontScale="90000"/>
          </a:bodyPr>
          <a:lstStyle/>
          <a:p>
            <a:pPr algn="ctr"/>
            <a:r>
              <a:rPr lang="en-US" sz="4800" b="1" kern="1200" dirty="0">
                <a:solidFill>
                  <a:schemeClr val="tx1"/>
                </a:solidFill>
                <a:latin typeface="+mj-lt"/>
                <a:ea typeface="+mj-ea"/>
                <a:cs typeface="+mj-cs"/>
              </a:rPr>
              <a:t>Discussion point 1</a:t>
            </a:r>
            <a:br>
              <a:rPr lang="en-US" sz="4800" b="1" kern="1200" dirty="0">
                <a:solidFill>
                  <a:schemeClr val="tx1"/>
                </a:solidFill>
                <a:latin typeface="+mj-lt"/>
                <a:ea typeface="+mj-ea"/>
                <a:cs typeface="+mj-cs"/>
              </a:rPr>
            </a:br>
            <a:r>
              <a:rPr lang="en-US" sz="4800" dirty="0">
                <a:latin typeface="+mn-lt"/>
                <a:ea typeface="+mn-ea"/>
                <a:cs typeface="+mn-cs"/>
              </a:rPr>
              <a:t>Stigma and Discrimination </a:t>
            </a:r>
            <a:endParaRPr lang="en-US" sz="4800" b="1" kern="1200" dirty="0">
              <a:solidFill>
                <a:schemeClr val="tx1"/>
              </a:solidFill>
              <a:latin typeface="+mj-lt"/>
              <a:ea typeface="+mj-ea"/>
              <a:cs typeface="+mj-cs"/>
            </a:endParaRPr>
          </a:p>
        </p:txBody>
      </p:sp>
      <p:sp>
        <p:nvSpPr>
          <p:cNvPr id="3" name="Content Placeholder 2">
            <a:extLst>
              <a:ext uri="{FF2B5EF4-FFF2-40B4-BE49-F238E27FC236}">
                <a16:creationId xmlns:a16="http://schemas.microsoft.com/office/drawing/2014/main" id="{734F6E2C-FFD5-B7F2-1ED6-77DB2436C38C}"/>
              </a:ext>
            </a:extLst>
          </p:cNvPr>
          <p:cNvSpPr>
            <a:spLocks noGrp="1"/>
          </p:cNvSpPr>
          <p:nvPr>
            <p:ph idx="1"/>
          </p:nvPr>
        </p:nvSpPr>
        <p:spPr>
          <a:xfrm>
            <a:off x="684621" y="3334522"/>
            <a:ext cx="3535680" cy="3523478"/>
          </a:xfrm>
        </p:spPr>
        <p:txBody>
          <a:bodyPr vert="horz" lIns="91440" tIns="45720" rIns="91440" bIns="45720" rtlCol="0">
            <a:normAutofit fontScale="70000" lnSpcReduction="20000"/>
          </a:bodyPr>
          <a:lstStyle/>
          <a:p>
            <a:pPr marL="0" indent="0">
              <a:buNone/>
            </a:pPr>
            <a:r>
              <a:rPr lang="en-US" kern="1200" dirty="0">
                <a:solidFill>
                  <a:schemeClr val="tx1"/>
                </a:solidFill>
                <a:latin typeface="+mn-lt"/>
                <a:ea typeface="+mn-ea"/>
                <a:cs typeface="+mn-cs"/>
              </a:rPr>
              <a:t>Stigma as a driver of health inequity &amp; harmful health behaviors (</a:t>
            </a:r>
            <a:r>
              <a:rPr lang="en-US" kern="1200" dirty="0" err="1">
                <a:solidFill>
                  <a:schemeClr val="tx1"/>
                </a:solidFill>
                <a:latin typeface="+mn-lt"/>
                <a:ea typeface="+mn-ea"/>
                <a:cs typeface="+mn-cs"/>
              </a:rPr>
              <a:t>Stangl</a:t>
            </a:r>
            <a:r>
              <a:rPr lang="en-US" kern="1200" dirty="0">
                <a:solidFill>
                  <a:schemeClr val="tx1"/>
                </a:solidFill>
                <a:latin typeface="+mn-lt"/>
                <a:ea typeface="+mn-ea"/>
                <a:cs typeface="+mn-cs"/>
              </a:rPr>
              <a:t> et al 2019)</a:t>
            </a:r>
          </a:p>
          <a:p>
            <a:pPr marL="0" indent="0">
              <a:buNone/>
            </a:pPr>
            <a:r>
              <a:rPr lang="en-US" dirty="0"/>
              <a:t>Multiple layers of stigma: </a:t>
            </a:r>
            <a:r>
              <a:rPr lang="en-GB" dirty="0"/>
              <a:t>self-stigma, stigma by association, public stigma and structural stigma</a:t>
            </a:r>
            <a:r>
              <a:rPr lang="en-US" dirty="0"/>
              <a:t>  (Bos et al 2013)</a:t>
            </a:r>
          </a:p>
          <a:p>
            <a:pPr marL="0" indent="0">
              <a:buNone/>
            </a:pPr>
            <a:r>
              <a:rPr lang="en-US" kern="1200" dirty="0">
                <a:solidFill>
                  <a:schemeClr val="tx1"/>
                </a:solidFill>
                <a:latin typeface="+mn-lt"/>
                <a:ea typeface="+mn-ea"/>
                <a:cs typeface="+mn-cs"/>
              </a:rPr>
              <a:t>Sexually Transmitted Infection vs Infection with possible sexual transmission (Garcia Iglesias et al 2022)</a:t>
            </a:r>
          </a:p>
          <a:p>
            <a:pPr marL="0" indent="0">
              <a:buNone/>
            </a:pPr>
            <a:r>
              <a:rPr lang="en-US" dirty="0"/>
              <a:t>Discrimination and health seeking </a:t>
            </a:r>
            <a:r>
              <a:rPr lang="en-US" dirty="0" err="1"/>
              <a:t>behaviours</a:t>
            </a:r>
            <a:endParaRPr lang="en-US" kern="1200" dirty="0">
              <a:solidFill>
                <a:schemeClr val="tx1"/>
              </a:solidFill>
              <a:latin typeface="+mn-lt"/>
              <a:ea typeface="+mn-ea"/>
              <a:cs typeface="+mn-cs"/>
            </a:endParaRPr>
          </a:p>
          <a:p>
            <a:pPr marL="0" indent="0" algn="ctr">
              <a:buNone/>
            </a:pPr>
            <a:endParaRPr lang="en-US" sz="1800" kern="1200" dirty="0">
              <a:solidFill>
                <a:schemeClr val="tx1"/>
              </a:solidFill>
              <a:latin typeface="+mn-lt"/>
              <a:ea typeface="+mn-ea"/>
              <a:cs typeface="+mn-cs"/>
            </a:endParaRPr>
          </a:p>
        </p:txBody>
      </p:sp>
      <p:pic>
        <p:nvPicPr>
          <p:cNvPr id="4" name="Picture 3">
            <a:extLst>
              <a:ext uri="{FF2B5EF4-FFF2-40B4-BE49-F238E27FC236}">
                <a16:creationId xmlns:a16="http://schemas.microsoft.com/office/drawing/2014/main" id="{E80D3D22-C6B0-E4A4-97B1-135683963154}"/>
              </a:ext>
            </a:extLst>
          </p:cNvPr>
          <p:cNvPicPr>
            <a:picLocks noChangeAspect="1"/>
          </p:cNvPicPr>
          <p:nvPr/>
        </p:nvPicPr>
        <p:blipFill>
          <a:blip r:embed="rId2"/>
          <a:stretch>
            <a:fillRect/>
          </a:stretch>
        </p:blipFill>
        <p:spPr>
          <a:xfrm>
            <a:off x="5992771" y="578738"/>
            <a:ext cx="5514608" cy="5670549"/>
          </a:xfrm>
          <a:prstGeom prst="rect">
            <a:avLst/>
          </a:prstGeom>
        </p:spPr>
      </p:pic>
    </p:spTree>
    <p:extLst>
      <p:ext uri="{BB962C8B-B14F-4D97-AF65-F5344CB8AC3E}">
        <p14:creationId xmlns:p14="http://schemas.microsoft.com/office/powerpoint/2010/main" val="16724649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59BBF42-43EE-A5B2-AEB0-6AE4798ACBAF}"/>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D62156E7-F685-A6A6-E4E0-AAF4696161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1141632B-A69D-B8F7-7763-019301DC46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6050F5F-46E6-F66A-0652-C3BF6FA68AFF}"/>
              </a:ext>
            </a:extLst>
          </p:cNvPr>
          <p:cNvSpPr>
            <a:spLocks noGrp="1"/>
          </p:cNvSpPr>
          <p:nvPr>
            <p:ph type="title"/>
          </p:nvPr>
        </p:nvSpPr>
        <p:spPr>
          <a:xfrm>
            <a:off x="419689" y="1027625"/>
            <a:ext cx="3535680" cy="2216549"/>
          </a:xfrm>
        </p:spPr>
        <p:txBody>
          <a:bodyPr vert="horz" lIns="91440" tIns="45720" rIns="91440" bIns="45720" rtlCol="0" anchor="b">
            <a:normAutofit fontScale="90000"/>
          </a:bodyPr>
          <a:lstStyle/>
          <a:p>
            <a:pPr algn="ctr"/>
            <a:r>
              <a:rPr lang="en-US" sz="4800" b="1" kern="1200" dirty="0">
                <a:solidFill>
                  <a:schemeClr val="tx1"/>
                </a:solidFill>
                <a:latin typeface="+mj-lt"/>
                <a:ea typeface="+mj-ea"/>
                <a:cs typeface="+mj-cs"/>
              </a:rPr>
              <a:t>Discussion point 2</a:t>
            </a:r>
            <a:br>
              <a:rPr lang="en-US" sz="4800" b="1" kern="1200" dirty="0">
                <a:solidFill>
                  <a:schemeClr val="tx1"/>
                </a:solidFill>
                <a:latin typeface="+mj-lt"/>
                <a:ea typeface="+mj-ea"/>
                <a:cs typeface="+mj-cs"/>
              </a:rPr>
            </a:br>
            <a:r>
              <a:rPr lang="en-US" sz="4800" dirty="0">
                <a:latin typeface="+mn-lt"/>
                <a:ea typeface="+mn-ea"/>
                <a:cs typeface="+mn-cs"/>
              </a:rPr>
              <a:t>Community-Engaged Public Health</a:t>
            </a:r>
            <a:endParaRPr lang="en-US" sz="4800" b="1" kern="1200" dirty="0">
              <a:solidFill>
                <a:schemeClr val="tx1"/>
              </a:solidFill>
              <a:latin typeface="+mj-lt"/>
              <a:ea typeface="+mj-ea"/>
              <a:cs typeface="+mj-cs"/>
            </a:endParaRPr>
          </a:p>
        </p:txBody>
      </p:sp>
      <p:sp>
        <p:nvSpPr>
          <p:cNvPr id="3" name="Content Placeholder 2">
            <a:extLst>
              <a:ext uri="{FF2B5EF4-FFF2-40B4-BE49-F238E27FC236}">
                <a16:creationId xmlns:a16="http://schemas.microsoft.com/office/drawing/2014/main" id="{E0161585-4C78-A2C2-0D00-9B5437C871E2}"/>
              </a:ext>
            </a:extLst>
          </p:cNvPr>
          <p:cNvSpPr>
            <a:spLocks noGrp="1"/>
          </p:cNvSpPr>
          <p:nvPr>
            <p:ph idx="1"/>
          </p:nvPr>
        </p:nvSpPr>
        <p:spPr>
          <a:xfrm>
            <a:off x="419689" y="3664767"/>
            <a:ext cx="4149636" cy="2902288"/>
          </a:xfrm>
        </p:spPr>
        <p:txBody>
          <a:bodyPr vert="horz" lIns="91440" tIns="45720" rIns="91440" bIns="45720" rtlCol="0">
            <a:normAutofit fontScale="92500" lnSpcReduction="20000"/>
          </a:bodyPr>
          <a:lstStyle/>
          <a:p>
            <a:pPr marL="0" indent="0">
              <a:buNone/>
            </a:pPr>
            <a:r>
              <a:rPr lang="en-GB" sz="2400" dirty="0"/>
              <a:t>Focused attention without further stigmatizing GBMSM in the context of MPX (Holloway, 2022)</a:t>
            </a:r>
            <a:endParaRPr lang="en-US" sz="2400" dirty="0"/>
          </a:p>
          <a:p>
            <a:pPr marL="0" indent="0">
              <a:buNone/>
            </a:pPr>
            <a:r>
              <a:rPr lang="en-US" sz="2400" dirty="0"/>
              <a:t>Recognition of community expertise</a:t>
            </a:r>
          </a:p>
          <a:p>
            <a:pPr marL="0" indent="0">
              <a:buNone/>
            </a:pPr>
            <a:r>
              <a:rPr lang="en-US" sz="2400" dirty="0"/>
              <a:t>Flexibility in delivery – community vaccine clinics (Tweed et al. 2023)</a:t>
            </a:r>
          </a:p>
          <a:p>
            <a:pPr marL="0" indent="0">
              <a:buNone/>
            </a:pPr>
            <a:r>
              <a:rPr lang="en-US" sz="2400" dirty="0"/>
              <a:t>Being open to challenge </a:t>
            </a:r>
          </a:p>
          <a:p>
            <a:pPr marL="0" indent="0">
              <a:buNone/>
            </a:pPr>
            <a:r>
              <a:rPr lang="en-US" sz="2400" kern="1200" dirty="0">
                <a:solidFill>
                  <a:schemeClr val="tx1"/>
                </a:solidFill>
                <a:latin typeface="+mn-lt"/>
                <a:ea typeface="+mn-ea"/>
                <a:cs typeface="+mn-cs"/>
              </a:rPr>
              <a:t>Trauma-informed practice</a:t>
            </a:r>
          </a:p>
        </p:txBody>
      </p:sp>
      <p:pic>
        <p:nvPicPr>
          <p:cNvPr id="6" name="Picture 5" descr="A group of men posing for a photo&#10;&#10;Description automatically generated">
            <a:extLst>
              <a:ext uri="{FF2B5EF4-FFF2-40B4-BE49-F238E27FC236}">
                <a16:creationId xmlns:a16="http://schemas.microsoft.com/office/drawing/2014/main" id="{22A7CA06-B37B-B044-60ED-D101948FFA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9916" y="654050"/>
            <a:ext cx="4953000" cy="5549900"/>
          </a:xfrm>
          <a:prstGeom prst="rect">
            <a:avLst/>
          </a:prstGeom>
        </p:spPr>
      </p:pic>
    </p:spTree>
    <p:extLst>
      <p:ext uri="{BB962C8B-B14F-4D97-AF65-F5344CB8AC3E}">
        <p14:creationId xmlns:p14="http://schemas.microsoft.com/office/powerpoint/2010/main" val="2203410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C90F210-E5F9-D4A5-6EFD-C8FDDD72FE6C}"/>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B8858220-21A7-F967-4B7F-17E20FAEC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367C3A6D-502F-A900-EC5D-EAD816FAC7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FFA0D42-0C77-A6DF-A627-32ECC5CC208E}"/>
              </a:ext>
            </a:extLst>
          </p:cNvPr>
          <p:cNvSpPr>
            <a:spLocks noGrp="1"/>
          </p:cNvSpPr>
          <p:nvPr>
            <p:ph type="title"/>
          </p:nvPr>
        </p:nvSpPr>
        <p:spPr>
          <a:xfrm>
            <a:off x="0" y="1212451"/>
            <a:ext cx="4385991" cy="2216549"/>
          </a:xfrm>
        </p:spPr>
        <p:txBody>
          <a:bodyPr vert="horz" lIns="91440" tIns="45720" rIns="91440" bIns="45720" rtlCol="0" anchor="b">
            <a:normAutofit fontScale="90000"/>
          </a:bodyPr>
          <a:lstStyle/>
          <a:p>
            <a:pPr algn="ctr"/>
            <a:r>
              <a:rPr lang="en-US" sz="4800" b="1" kern="1200" dirty="0">
                <a:solidFill>
                  <a:schemeClr val="tx1"/>
                </a:solidFill>
                <a:latin typeface="+mj-lt"/>
                <a:ea typeface="+mj-ea"/>
                <a:cs typeface="+mj-cs"/>
              </a:rPr>
              <a:t>Discussion point 3</a:t>
            </a:r>
            <a:br>
              <a:rPr lang="en-US" sz="4800" b="1" kern="1200" dirty="0">
                <a:solidFill>
                  <a:schemeClr val="tx1"/>
                </a:solidFill>
                <a:latin typeface="+mj-lt"/>
                <a:ea typeface="+mj-ea"/>
                <a:cs typeface="+mj-cs"/>
              </a:rPr>
            </a:br>
            <a:r>
              <a:rPr lang="en-US" sz="4800" dirty="0">
                <a:latin typeface="+mn-lt"/>
                <a:ea typeface="+mn-ea"/>
                <a:cs typeface="+mn-cs"/>
              </a:rPr>
              <a:t>Global health inequities: Viruses don’t respect borders</a:t>
            </a:r>
            <a:endParaRPr lang="en-US" sz="4800" b="1" kern="1200" dirty="0">
              <a:solidFill>
                <a:schemeClr val="tx1"/>
              </a:solidFill>
              <a:latin typeface="+mj-lt"/>
              <a:ea typeface="+mj-ea"/>
              <a:cs typeface="+mj-cs"/>
            </a:endParaRPr>
          </a:p>
        </p:txBody>
      </p:sp>
      <p:sp>
        <p:nvSpPr>
          <p:cNvPr id="3" name="Content Placeholder 2">
            <a:extLst>
              <a:ext uri="{FF2B5EF4-FFF2-40B4-BE49-F238E27FC236}">
                <a16:creationId xmlns:a16="http://schemas.microsoft.com/office/drawing/2014/main" id="{A1DEBFE9-04C1-F761-00F5-630D50C4BD07}"/>
              </a:ext>
            </a:extLst>
          </p:cNvPr>
          <p:cNvSpPr>
            <a:spLocks noGrp="1"/>
          </p:cNvSpPr>
          <p:nvPr>
            <p:ph idx="1"/>
          </p:nvPr>
        </p:nvSpPr>
        <p:spPr>
          <a:xfrm>
            <a:off x="419689" y="3664767"/>
            <a:ext cx="4149636" cy="2694088"/>
          </a:xfrm>
        </p:spPr>
        <p:txBody>
          <a:bodyPr vert="horz" lIns="91440" tIns="45720" rIns="91440" bIns="45720" rtlCol="0">
            <a:normAutofit/>
          </a:bodyPr>
          <a:lstStyle/>
          <a:p>
            <a:pPr marL="0" indent="0">
              <a:buNone/>
            </a:pPr>
            <a:r>
              <a:rPr lang="en-US" sz="1800" dirty="0"/>
              <a:t>No urgency &amp; little interest to respond to mpox prior to 2022</a:t>
            </a:r>
          </a:p>
          <a:p>
            <a:pPr marL="0" indent="0">
              <a:buNone/>
            </a:pPr>
            <a:r>
              <a:rPr lang="en-US" sz="1800" dirty="0"/>
              <a:t>1.2 Billion people with no access to vaccine (ACDCP, 2022)</a:t>
            </a:r>
          </a:p>
          <a:p>
            <a:pPr marL="0" indent="0">
              <a:buNone/>
            </a:pPr>
            <a:r>
              <a:rPr lang="en-US" sz="1800" dirty="0"/>
              <a:t>Public health system with a reliance in donation </a:t>
            </a:r>
          </a:p>
          <a:p>
            <a:pPr marL="0" indent="0">
              <a:buNone/>
            </a:pPr>
            <a:r>
              <a:rPr lang="en-US" sz="1800" kern="1200" dirty="0">
                <a:solidFill>
                  <a:schemeClr val="tx1"/>
                </a:solidFill>
                <a:latin typeface="+mn-lt"/>
                <a:ea typeface="+mn-ea"/>
                <a:cs typeface="+mn-cs"/>
              </a:rPr>
              <a:t>Fighting a war without any weapons (</a:t>
            </a:r>
            <a:r>
              <a:rPr lang="en-US" sz="1800" kern="1200" dirty="0" err="1">
                <a:solidFill>
                  <a:schemeClr val="tx1"/>
                </a:solidFill>
                <a:latin typeface="+mn-lt"/>
                <a:ea typeface="+mn-ea"/>
                <a:cs typeface="+mn-cs"/>
              </a:rPr>
              <a:t>Ogunkola</a:t>
            </a:r>
            <a:r>
              <a:rPr lang="en-US" sz="1800" kern="1200" dirty="0">
                <a:solidFill>
                  <a:schemeClr val="tx1"/>
                </a:solidFill>
                <a:latin typeface="+mn-lt"/>
                <a:ea typeface="+mn-ea"/>
                <a:cs typeface="+mn-cs"/>
              </a:rPr>
              <a:t>, 2023)</a:t>
            </a:r>
          </a:p>
        </p:txBody>
      </p:sp>
      <p:pic>
        <p:nvPicPr>
          <p:cNvPr id="6" name="Picture 5">
            <a:extLst>
              <a:ext uri="{FF2B5EF4-FFF2-40B4-BE49-F238E27FC236}">
                <a16:creationId xmlns:a16="http://schemas.microsoft.com/office/drawing/2014/main" id="{FB70EC7A-41F7-3D6E-AA71-8F9DB9FCA24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389916" y="2035969"/>
            <a:ext cx="4953000" cy="2786062"/>
          </a:xfrm>
          <a:prstGeom prst="rect">
            <a:avLst/>
          </a:prstGeom>
        </p:spPr>
      </p:pic>
    </p:spTree>
    <p:extLst>
      <p:ext uri="{BB962C8B-B14F-4D97-AF65-F5344CB8AC3E}">
        <p14:creationId xmlns:p14="http://schemas.microsoft.com/office/powerpoint/2010/main" val="2569649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6708FAB-3898-47A9-B05A-AB9ECBD9E7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BB1EF7-F162-E337-36CC-9F38651620DC}"/>
              </a:ext>
            </a:extLst>
          </p:cNvPr>
          <p:cNvSpPr>
            <a:spLocks noGrp="1"/>
          </p:cNvSpPr>
          <p:nvPr>
            <p:ph type="title"/>
          </p:nvPr>
        </p:nvSpPr>
        <p:spPr>
          <a:xfrm>
            <a:off x="750318" y="-204800"/>
            <a:ext cx="10117810" cy="1150470"/>
          </a:xfrm>
        </p:spPr>
        <p:txBody>
          <a:bodyPr anchor="b">
            <a:normAutofit/>
          </a:bodyPr>
          <a:lstStyle/>
          <a:p>
            <a:r>
              <a:rPr lang="en-GB" sz="4000" dirty="0"/>
              <a:t>References</a:t>
            </a:r>
            <a:endParaRPr lang="en-IE" sz="4000" dirty="0"/>
          </a:p>
        </p:txBody>
      </p:sp>
      <p:sp>
        <p:nvSpPr>
          <p:cNvPr id="3" name="Content Placeholder 2">
            <a:extLst>
              <a:ext uri="{FF2B5EF4-FFF2-40B4-BE49-F238E27FC236}">
                <a16:creationId xmlns:a16="http://schemas.microsoft.com/office/drawing/2014/main" id="{1750A0BF-9AD8-D6B0-F9C5-F11D82F805AF}"/>
              </a:ext>
            </a:extLst>
          </p:cNvPr>
          <p:cNvSpPr>
            <a:spLocks noGrp="1"/>
          </p:cNvSpPr>
          <p:nvPr>
            <p:ph idx="1"/>
          </p:nvPr>
        </p:nvSpPr>
        <p:spPr>
          <a:xfrm>
            <a:off x="485144" y="1300480"/>
            <a:ext cx="7630160" cy="5217664"/>
          </a:xfrm>
        </p:spPr>
        <p:txBody>
          <a:bodyPr anchor="t">
            <a:normAutofit/>
          </a:bodyPr>
          <a:lstStyle/>
          <a:p>
            <a:r>
              <a:rPr lang="en-GB" sz="1050" b="0" i="0" dirty="0">
                <a:effectLst/>
              </a:rPr>
              <a:t>Africa Centres for Disease Control and Prevention (2022) Multi-country monkeypox outbreak declared a global public health emergency of international concern. https://africacdc.org/news-item/multi-country-monkeypox-outbreak-declared-a-global-public-health-emergency-of-international-concern-2/ </a:t>
            </a:r>
          </a:p>
          <a:p>
            <a:r>
              <a:rPr lang="en-GB" sz="1050" b="0" i="0" dirty="0">
                <a:effectLst/>
              </a:rPr>
              <a:t>Bos, A. E., Pryor, J. B., Reeder, G. D., &amp; Stutterheim, S. E. (2013). Stigma: Advances in theory and research. Basic and applied social psychology, 35(1), 1-9.</a:t>
            </a:r>
          </a:p>
          <a:p>
            <a:r>
              <a:rPr lang="en-GB" sz="1050" b="0" i="0" dirty="0">
                <a:effectLst/>
              </a:rPr>
              <a:t>Braun, V., &amp; Clarke, V. (2006). Using thematic analysis in psychology. Qualitative Research in Psychology, 3(2), 77–101. https://doi.org/10.1191/1478088706qp063oa</a:t>
            </a:r>
          </a:p>
          <a:p>
            <a:r>
              <a:rPr lang="en-GB" sz="1050" b="0" i="0" dirty="0">
                <a:effectLst/>
              </a:rPr>
              <a:t>Braun, V., &amp; Clarke, V. (2019). Reflecting on reflexive thematic analysis. Qualitative Research in Sport, Exercise and Health, 11(4), 589–597. https://doi.org/10.1080/2159676X.2019.1628806</a:t>
            </a:r>
          </a:p>
          <a:p>
            <a:r>
              <a:rPr lang="en-IE" sz="1050" dirty="0"/>
              <a:t>Garcia Iglesias, J., </a:t>
            </a:r>
            <a:r>
              <a:rPr lang="en-IE" sz="1050" dirty="0" err="1"/>
              <a:t>Nagington</a:t>
            </a:r>
            <a:r>
              <a:rPr lang="en-IE" sz="1050" dirty="0"/>
              <a:t>, M., </a:t>
            </a:r>
            <a:r>
              <a:rPr lang="en-IE" sz="1050" dirty="0" err="1"/>
              <a:t>Pickersgill</a:t>
            </a:r>
            <a:r>
              <a:rPr lang="en-IE" sz="1050" dirty="0"/>
              <a:t>, M., Brady, M., Dewsnap, C., </a:t>
            </a:r>
            <a:r>
              <a:rPr lang="en-IE" sz="1050" dirty="0" err="1"/>
              <a:t>Highleyman</a:t>
            </a:r>
            <a:r>
              <a:rPr lang="en-IE" sz="1050" dirty="0"/>
              <a:t>, L., Membrillo de </a:t>
            </a:r>
            <a:r>
              <a:rPr lang="en-IE" sz="1050" dirty="0" err="1"/>
              <a:t>Novales</a:t>
            </a:r>
            <a:r>
              <a:rPr lang="en-IE" sz="1050" dirty="0"/>
              <a:t>, F. J., </a:t>
            </a:r>
            <a:r>
              <a:rPr lang="en-IE" sz="1050" dirty="0" err="1"/>
              <a:t>Nutland</a:t>
            </a:r>
            <a:r>
              <a:rPr lang="en-IE" sz="1050" dirty="0"/>
              <a:t>, W., Thrasher, S., Umar, E., </a:t>
            </a:r>
            <a:r>
              <a:rPr lang="en-IE" sz="1050" dirty="0" err="1"/>
              <a:t>Muchamore</a:t>
            </a:r>
            <a:r>
              <a:rPr lang="en-IE" sz="1050" dirty="0"/>
              <a:t>, I., &amp; Webb, J. (2023). Is mpox an STI? The societal aspects and healthcare implications of a key question. </a:t>
            </a:r>
            <a:r>
              <a:rPr lang="en-IE" sz="1050" dirty="0" err="1"/>
              <a:t>Wellcome</a:t>
            </a:r>
            <a:r>
              <a:rPr lang="en-IE" sz="1050" dirty="0"/>
              <a:t> open research, 7, 252. https://doi.org/10.12688/wellcomeopenres.18436.2</a:t>
            </a:r>
          </a:p>
          <a:p>
            <a:r>
              <a:rPr lang="en-GB" sz="1050" dirty="0"/>
              <a:t>Holloway I. W. (2022). Lessons for Community-Based Scale-Up of Monkeypox Vaccination From Previous Disease Outbreaks Among Gay, Bisexual, and Other Men Who Have Sex With Men in the United States. American journal of public health, 112(11), 1572–1575. </a:t>
            </a:r>
            <a:r>
              <a:rPr lang="en-GB" sz="1050" dirty="0">
                <a:hlinkClick r:id="rId2"/>
              </a:rPr>
              <a:t>https://doi.org/10.2105/AJPH.2022.307075</a:t>
            </a:r>
            <a:endParaRPr lang="en-GB" sz="1050" dirty="0"/>
          </a:p>
          <a:p>
            <a:r>
              <a:rPr lang="en-GB" sz="1050" b="0" i="0" dirty="0">
                <a:effectLst/>
              </a:rPr>
              <a:t>Koopmans, E., &amp; Schiller, D. C. (2022). Understanding Causation in Healthcare: An Introduction to Critical Realism. Qualitative Health Research, 32(8–9), 1207–1214. https://doi.org/10.1177/1049732322110573</a:t>
            </a:r>
          </a:p>
          <a:p>
            <a:r>
              <a:rPr lang="en-IE" sz="1050" b="0" i="0" dirty="0" err="1">
                <a:effectLst/>
              </a:rPr>
              <a:t>Ogunkola</a:t>
            </a:r>
            <a:r>
              <a:rPr lang="en-IE" sz="1050" b="0" i="0" dirty="0">
                <a:effectLst/>
              </a:rPr>
              <a:t>, I. O., Abiodun, O. E., Bale, B. I., </a:t>
            </a:r>
            <a:r>
              <a:rPr lang="en-IE" sz="1050" b="0" i="0" dirty="0" err="1">
                <a:effectLst/>
              </a:rPr>
              <a:t>Elebesunu</a:t>
            </a:r>
            <a:r>
              <a:rPr lang="en-IE" sz="1050" b="0" i="0" dirty="0">
                <a:effectLst/>
              </a:rPr>
              <a:t>, E. E., </a:t>
            </a:r>
            <a:r>
              <a:rPr lang="en-IE" sz="1050" b="0" i="0" dirty="0" err="1">
                <a:effectLst/>
              </a:rPr>
              <a:t>Ujam</a:t>
            </a:r>
            <a:r>
              <a:rPr lang="en-IE" sz="1050" b="0" i="0" dirty="0">
                <a:effectLst/>
              </a:rPr>
              <a:t>, S. B., </a:t>
            </a:r>
            <a:r>
              <a:rPr lang="en-IE" sz="1050" b="0" i="0" dirty="0" err="1">
                <a:effectLst/>
              </a:rPr>
              <a:t>Umeh</a:t>
            </a:r>
            <a:r>
              <a:rPr lang="en-IE" sz="1050" b="0" i="0" dirty="0">
                <a:effectLst/>
              </a:rPr>
              <a:t>, I. C., Tom-James, M., Musa, S. S., </a:t>
            </a:r>
            <a:r>
              <a:rPr lang="en-IE" sz="1050" b="0" i="0" dirty="0" err="1">
                <a:effectLst/>
              </a:rPr>
              <a:t>Manirambona</a:t>
            </a:r>
            <a:r>
              <a:rPr lang="en-IE" sz="1050" b="0" i="0" dirty="0">
                <a:effectLst/>
              </a:rPr>
              <a:t>, E., Evardone, S. B., &amp; Lucero-</a:t>
            </a:r>
            <a:r>
              <a:rPr lang="en-IE" sz="1050" b="0" i="0" dirty="0" err="1">
                <a:effectLst/>
              </a:rPr>
              <a:t>Prisno</a:t>
            </a:r>
            <a:r>
              <a:rPr lang="en-IE" sz="1050" b="0" i="0" dirty="0">
                <a:effectLst/>
              </a:rPr>
              <a:t>, D. E., 3rd (2023). Monkeypox vaccination in the global south: Fighting a war without a weapon. </a:t>
            </a:r>
            <a:r>
              <a:rPr lang="en-IE" sz="1050" b="0" i="1" dirty="0">
                <a:effectLst/>
              </a:rPr>
              <a:t>Clinical epidemiology and global health</a:t>
            </a:r>
            <a:r>
              <a:rPr lang="en-IE" sz="1050" b="0" i="0" dirty="0">
                <a:effectLst/>
              </a:rPr>
              <a:t>, </a:t>
            </a:r>
            <a:r>
              <a:rPr lang="en-IE" sz="1050" b="0" i="1" dirty="0">
                <a:effectLst/>
              </a:rPr>
              <a:t>22</a:t>
            </a:r>
            <a:r>
              <a:rPr lang="en-IE" sz="1050" b="0" i="0" dirty="0">
                <a:effectLst/>
              </a:rPr>
              <a:t>, 101313. </a:t>
            </a:r>
            <a:r>
              <a:rPr lang="en-IE" sz="1050" b="0" i="0" dirty="0">
                <a:effectLst/>
                <a:hlinkClick r:id="rId3"/>
              </a:rPr>
              <a:t>https://doi.org/10.1016/j.cegh.2023.101313</a:t>
            </a:r>
            <a:endParaRPr lang="en-IE" sz="1050" b="0" i="0" dirty="0">
              <a:effectLst/>
            </a:endParaRPr>
          </a:p>
          <a:p>
            <a:r>
              <a:rPr lang="en-IE" sz="1050" b="0" i="0" dirty="0" err="1">
                <a:effectLst/>
              </a:rPr>
              <a:t>Stangl</a:t>
            </a:r>
            <a:r>
              <a:rPr lang="en-IE" sz="1050" b="0" i="0" dirty="0">
                <a:effectLst/>
              </a:rPr>
              <a:t>, A. L., Earnshaw, V. A., </a:t>
            </a:r>
            <a:r>
              <a:rPr lang="en-IE" sz="1050" b="0" i="0" dirty="0" err="1">
                <a:effectLst/>
              </a:rPr>
              <a:t>Logie</a:t>
            </a:r>
            <a:r>
              <a:rPr lang="en-IE" sz="1050" b="0" i="0" dirty="0">
                <a:effectLst/>
              </a:rPr>
              <a:t>, C. H., van </a:t>
            </a:r>
            <a:r>
              <a:rPr lang="en-IE" sz="1050" b="0" i="0" dirty="0" err="1">
                <a:effectLst/>
              </a:rPr>
              <a:t>Brakel</a:t>
            </a:r>
            <a:r>
              <a:rPr lang="en-IE" sz="1050" b="0" i="0" dirty="0">
                <a:effectLst/>
              </a:rPr>
              <a:t>, W., C </a:t>
            </a:r>
            <a:r>
              <a:rPr lang="en-IE" sz="1050" b="0" i="0" dirty="0" err="1">
                <a:effectLst/>
              </a:rPr>
              <a:t>Simbayi</a:t>
            </a:r>
            <a:r>
              <a:rPr lang="en-IE" sz="1050" b="0" i="0" dirty="0">
                <a:effectLst/>
              </a:rPr>
              <a:t>, L., Barré, I., &amp; Dovidio, J. F. (2019). The Health Stigma and Discrimination Framework: a global, crosscutting framework to inform research, intervention development, and policy on health-related stigmas. </a:t>
            </a:r>
            <a:r>
              <a:rPr lang="en-IE" sz="1050" b="0" i="1" dirty="0">
                <a:effectLst/>
              </a:rPr>
              <a:t>BMC medicine</a:t>
            </a:r>
            <a:r>
              <a:rPr lang="en-IE" sz="1050" b="0" i="0" dirty="0">
                <a:effectLst/>
              </a:rPr>
              <a:t>, </a:t>
            </a:r>
            <a:r>
              <a:rPr lang="en-IE" sz="1050" b="0" i="1" dirty="0">
                <a:effectLst/>
              </a:rPr>
              <a:t>17</a:t>
            </a:r>
            <a:r>
              <a:rPr lang="en-IE" sz="1050" b="0" i="0" dirty="0">
                <a:effectLst/>
              </a:rPr>
              <a:t>(1), 31. https://doi.org/10.1186/s12916-019-1271-3</a:t>
            </a:r>
          </a:p>
          <a:p>
            <a:r>
              <a:rPr lang="en-IE" sz="1050" b="0" i="0" dirty="0">
                <a:effectLst/>
              </a:rPr>
              <a:t>Tweed, M., Fortescue-Talwar, K., Finn, R., </a:t>
            </a:r>
            <a:r>
              <a:rPr lang="en-IE" sz="1050" b="0" i="0" dirty="0" err="1">
                <a:effectLst/>
              </a:rPr>
              <a:t>Buonsenno</a:t>
            </a:r>
            <a:r>
              <a:rPr lang="en-IE" sz="1050" b="0" i="0" dirty="0">
                <a:effectLst/>
              </a:rPr>
              <a:t>, L., Nichols, K., </a:t>
            </a:r>
            <a:r>
              <a:rPr lang="en-IE" sz="1050" b="0" i="0" dirty="0" err="1">
                <a:effectLst/>
              </a:rPr>
              <a:t>Frem</a:t>
            </a:r>
            <a:r>
              <a:rPr lang="en-IE" sz="1050" b="0" i="0" dirty="0">
                <a:effectLst/>
              </a:rPr>
              <a:t>, J., </a:t>
            </a:r>
            <a:r>
              <a:rPr lang="en-IE" sz="1050" b="0" i="0" dirty="0" err="1">
                <a:effectLst/>
              </a:rPr>
              <a:t>Darking</a:t>
            </a:r>
            <a:r>
              <a:rPr lang="en-IE" sz="1050" b="0" i="0" dirty="0">
                <a:effectLst/>
              </a:rPr>
              <a:t>, M., Nicholson, S., Williams, D., &amp; Richardson, D. (2023). Delivering a community-based monkeypox vaccination programme in partnership. </a:t>
            </a:r>
            <a:r>
              <a:rPr lang="en-IE" sz="1050" b="0" i="1" dirty="0">
                <a:effectLst/>
              </a:rPr>
              <a:t>International journal of STD &amp; AIDS</a:t>
            </a:r>
            <a:r>
              <a:rPr lang="en-IE" sz="1050" b="0" i="0" dirty="0">
                <a:effectLst/>
              </a:rPr>
              <a:t>, </a:t>
            </a:r>
            <a:r>
              <a:rPr lang="en-IE" sz="1050" b="0" i="1" dirty="0">
                <a:effectLst/>
              </a:rPr>
              <a:t>34</a:t>
            </a:r>
            <a:r>
              <a:rPr lang="en-IE" sz="1050" b="0" i="0" dirty="0">
                <a:effectLst/>
              </a:rPr>
              <a:t>(6), 427–429. https://doi.org/10.1177/09564624231155995</a:t>
            </a:r>
          </a:p>
          <a:p>
            <a:endParaRPr lang="en-IE" sz="700" dirty="0">
              <a:latin typeface="Roboto" panose="02000000000000000000" pitchFamily="2" charset="0"/>
            </a:endParaRPr>
          </a:p>
          <a:p>
            <a:endParaRPr lang="en-IE" sz="700" dirty="0"/>
          </a:p>
        </p:txBody>
      </p:sp>
      <p:pic>
        <p:nvPicPr>
          <p:cNvPr id="4" name="Picture 3">
            <a:extLst>
              <a:ext uri="{FF2B5EF4-FFF2-40B4-BE49-F238E27FC236}">
                <a16:creationId xmlns:a16="http://schemas.microsoft.com/office/drawing/2014/main" id="{08E87657-B81D-0D27-B05F-1D8813E44091}"/>
              </a:ext>
            </a:extLst>
          </p:cNvPr>
          <p:cNvPicPr>
            <a:picLocks noChangeAspect="1"/>
          </p:cNvPicPr>
          <p:nvPr/>
        </p:nvPicPr>
        <p:blipFill rotWithShape="1">
          <a:blip r:embed="rId4"/>
          <a:srcRect r="4" b="3099"/>
          <a:stretch/>
        </p:blipFill>
        <p:spPr>
          <a:xfrm>
            <a:off x="8789152" y="2396034"/>
            <a:ext cx="2465056" cy="2388758"/>
          </a:xfrm>
          <a:prstGeom prst="rect">
            <a:avLst/>
          </a:prstGeom>
        </p:spPr>
      </p:pic>
      <p:sp>
        <p:nvSpPr>
          <p:cNvPr id="18" name="Rectangle 17">
            <a:extLst>
              <a:ext uri="{FF2B5EF4-FFF2-40B4-BE49-F238E27FC236}">
                <a16:creationId xmlns:a16="http://schemas.microsoft.com/office/drawing/2014/main" id="{2E438CA0-CB4D-4C94-8C39-9C7FC9BBE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B2C05E3-84E7-4957-95EF-B471CBF71C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88273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B629A06-538C-1432-9D91-B2E745E3214F}"/>
              </a:ext>
            </a:extLst>
          </p:cNvPr>
          <p:cNvSpPr>
            <a:spLocks noGrp="1"/>
          </p:cNvSpPr>
          <p:nvPr>
            <p:ph type="title"/>
          </p:nvPr>
        </p:nvSpPr>
        <p:spPr>
          <a:xfrm>
            <a:off x="761803" y="350196"/>
            <a:ext cx="4646904" cy="1624520"/>
          </a:xfrm>
        </p:spPr>
        <p:txBody>
          <a:bodyPr anchor="ctr">
            <a:normAutofit/>
          </a:bodyPr>
          <a:lstStyle/>
          <a:p>
            <a:r>
              <a:rPr lang="en-GB" sz="4000"/>
              <a:t>Acknowledgements </a:t>
            </a:r>
            <a:endParaRPr lang="en-IE" sz="4000"/>
          </a:p>
        </p:txBody>
      </p:sp>
      <p:sp>
        <p:nvSpPr>
          <p:cNvPr id="3" name="Content Placeholder 2">
            <a:extLst>
              <a:ext uri="{FF2B5EF4-FFF2-40B4-BE49-F238E27FC236}">
                <a16:creationId xmlns:a16="http://schemas.microsoft.com/office/drawing/2014/main" id="{A00BC66B-A376-C725-BC4B-964B21B8BDC6}"/>
              </a:ext>
            </a:extLst>
          </p:cNvPr>
          <p:cNvSpPr>
            <a:spLocks noGrp="1"/>
          </p:cNvSpPr>
          <p:nvPr>
            <p:ph idx="1"/>
          </p:nvPr>
        </p:nvSpPr>
        <p:spPr>
          <a:xfrm>
            <a:off x="761802" y="2743200"/>
            <a:ext cx="4646905" cy="3613149"/>
          </a:xfrm>
        </p:spPr>
        <p:txBody>
          <a:bodyPr anchor="ctr">
            <a:normAutofit/>
          </a:bodyPr>
          <a:lstStyle/>
          <a:p>
            <a:r>
              <a:rPr lang="en-GB" sz="2000" dirty="0"/>
              <a:t>Participants in research</a:t>
            </a:r>
          </a:p>
          <a:p>
            <a:r>
              <a:rPr lang="en-GB" sz="2000" dirty="0"/>
              <a:t>Co-researchers David Comer, Dr Chris Noone</a:t>
            </a:r>
          </a:p>
          <a:p>
            <a:r>
              <a:rPr lang="en-GB" sz="2000" dirty="0"/>
              <a:t>Adam Shanley and MPOWER Team</a:t>
            </a:r>
          </a:p>
          <a:p>
            <a:r>
              <a:rPr lang="en-GB" sz="2000" dirty="0"/>
              <a:t>Global teams of activists championing health justice and equity</a:t>
            </a:r>
            <a:endParaRPr lang="en-IE" sz="2000" dirty="0"/>
          </a:p>
        </p:txBody>
      </p:sp>
      <p:pic>
        <p:nvPicPr>
          <p:cNvPr id="5" name="Picture 4" descr="Metallic spheres connected in mesh">
            <a:extLst>
              <a:ext uri="{FF2B5EF4-FFF2-40B4-BE49-F238E27FC236}">
                <a16:creationId xmlns:a16="http://schemas.microsoft.com/office/drawing/2014/main" id="{94F3D3FB-8CFC-D6A1-BF44-BC32E495FD66}"/>
              </a:ext>
            </a:extLst>
          </p:cNvPr>
          <p:cNvPicPr>
            <a:picLocks noChangeAspect="1"/>
          </p:cNvPicPr>
          <p:nvPr/>
        </p:nvPicPr>
        <p:blipFill rotWithShape="1">
          <a:blip r:embed="rId2"/>
          <a:srcRect l="19074" r="21525" b="-2"/>
          <a:stretch/>
        </p:blipFill>
        <p:spPr>
          <a:xfrm>
            <a:off x="6096000" y="1"/>
            <a:ext cx="6102825" cy="6858000"/>
          </a:xfrm>
          <a:prstGeom prst="rect">
            <a:avLst/>
          </a:prstGeom>
        </p:spPr>
      </p:pic>
    </p:spTree>
    <p:extLst>
      <p:ext uri="{BB962C8B-B14F-4D97-AF65-F5344CB8AC3E}">
        <p14:creationId xmlns:p14="http://schemas.microsoft.com/office/powerpoint/2010/main" val="4106153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81C348A-27EE-4B23-BB39-EB21FFCDEE0A}"/>
              </a:ext>
            </a:extLst>
          </p:cNvPr>
          <p:cNvPicPr>
            <a:picLocks noChangeAspect="1"/>
          </p:cNvPicPr>
          <p:nvPr/>
        </p:nvPicPr>
        <p:blipFill rotWithShape="1">
          <a:blip r:embed="rId3">
            <a:extLst>
              <a:ext uri="{28A0092B-C50C-407E-A947-70E740481C1C}">
                <a14:useLocalDpi xmlns:a14="http://schemas.microsoft.com/office/drawing/2010/main" val="0"/>
              </a:ext>
            </a:extLst>
          </a:blip>
          <a:srcRect t="11371" b="11371"/>
          <a:stretch/>
        </p:blipFill>
        <p:spPr>
          <a:xfrm>
            <a:off x="-638018" y="10"/>
            <a:ext cx="7009876" cy="6857990"/>
          </a:xfrm>
          <a:custGeom>
            <a:avLst/>
            <a:gdLst/>
            <a:ahLst/>
            <a:cxnLst/>
            <a:rect l="l" t="t" r="r" b="b"/>
            <a:pathLst>
              <a:path w="7009896" h="6858000">
                <a:moveTo>
                  <a:pt x="0" y="0"/>
                </a:moveTo>
                <a:lnTo>
                  <a:pt x="7009896" y="0"/>
                </a:lnTo>
                <a:lnTo>
                  <a:pt x="7009896" y="1"/>
                </a:lnTo>
                <a:lnTo>
                  <a:pt x="6295211" y="1"/>
                </a:lnTo>
                <a:lnTo>
                  <a:pt x="6195255" y="380651"/>
                </a:lnTo>
                <a:cubicBezTo>
                  <a:pt x="5677600" y="2559611"/>
                  <a:pt x="5966601" y="4758249"/>
                  <a:pt x="6880029" y="6647018"/>
                </a:cubicBezTo>
                <a:lnTo>
                  <a:pt x="6988280" y="6858000"/>
                </a:lnTo>
                <a:lnTo>
                  <a:pt x="0" y="6858000"/>
                </a:lnTo>
                <a:close/>
              </a:path>
            </a:pathLst>
          </a:custGeom>
        </p:spPr>
      </p:pic>
      <p:sp>
        <p:nvSpPr>
          <p:cNvPr id="18" name="Freeform: Shape 17">
            <a:extLst>
              <a:ext uri="{FF2B5EF4-FFF2-40B4-BE49-F238E27FC236}">
                <a16:creationId xmlns:a16="http://schemas.microsoft.com/office/drawing/2014/main" id="{5FDF4720-5445-47BE-89FE-E40D1AE6F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711927" y="-1"/>
            <a:ext cx="6480073"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20" name="Freeform: Shape 19">
            <a:extLst>
              <a:ext uri="{FF2B5EF4-FFF2-40B4-BE49-F238E27FC236}">
                <a16:creationId xmlns:a16="http://schemas.microsoft.com/office/drawing/2014/main" id="{AC8710B4-A815-4082-9E4F-F13A000709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2784" y="0"/>
            <a:ext cx="6249216"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FFC3E14-7FFC-473D-B840-8B801F462055}"/>
              </a:ext>
            </a:extLst>
          </p:cNvPr>
          <p:cNvSpPr>
            <a:spLocks noGrp="1"/>
          </p:cNvSpPr>
          <p:nvPr>
            <p:ph type="title"/>
          </p:nvPr>
        </p:nvSpPr>
        <p:spPr>
          <a:xfrm>
            <a:off x="7190971" y="1499225"/>
            <a:ext cx="4819952" cy="1325563"/>
          </a:xfrm>
        </p:spPr>
        <p:txBody>
          <a:bodyPr>
            <a:normAutofit/>
          </a:bodyPr>
          <a:lstStyle/>
          <a:p>
            <a:r>
              <a:rPr lang="en-GB" sz="6600" dirty="0"/>
              <a:t>Thank you</a:t>
            </a:r>
            <a:endParaRPr lang="en-IE" sz="6600" dirty="0"/>
          </a:p>
        </p:txBody>
      </p:sp>
      <p:sp>
        <p:nvSpPr>
          <p:cNvPr id="8" name="Content Placeholder 7">
            <a:extLst>
              <a:ext uri="{FF2B5EF4-FFF2-40B4-BE49-F238E27FC236}">
                <a16:creationId xmlns:a16="http://schemas.microsoft.com/office/drawing/2014/main" id="{7BAECCBB-CDBE-48F3-8CE9-0A57A35429EF}"/>
              </a:ext>
            </a:extLst>
          </p:cNvPr>
          <p:cNvSpPr>
            <a:spLocks noGrp="1"/>
          </p:cNvSpPr>
          <p:nvPr>
            <p:ph idx="1"/>
          </p:nvPr>
        </p:nvSpPr>
        <p:spPr>
          <a:xfrm>
            <a:off x="7190972" y="2390201"/>
            <a:ext cx="4819951" cy="3181684"/>
          </a:xfrm>
        </p:spPr>
        <p:txBody>
          <a:bodyPr anchor="t">
            <a:normAutofit lnSpcReduction="10000"/>
          </a:bodyPr>
          <a:lstStyle/>
          <a:p>
            <a:pPr marL="0" indent="0">
              <a:buNone/>
            </a:pPr>
            <a:endParaRPr lang="en-US" sz="3200" dirty="0">
              <a:hlinkClick r:id="rId4"/>
            </a:endParaRPr>
          </a:p>
          <a:p>
            <a:pPr marL="0" indent="0">
              <a:buNone/>
            </a:pPr>
            <a:endParaRPr lang="en-US" sz="3200" dirty="0">
              <a:hlinkClick r:id="rId4"/>
            </a:endParaRPr>
          </a:p>
          <a:p>
            <a:pPr marL="0" indent="0">
              <a:buNone/>
            </a:pPr>
            <a:endParaRPr lang="en-US" sz="3200" dirty="0">
              <a:hlinkClick r:id="rId4"/>
            </a:endParaRPr>
          </a:p>
          <a:p>
            <a:pPr marL="0" indent="0">
              <a:buNone/>
            </a:pPr>
            <a:r>
              <a:rPr lang="en-US" sz="3200" dirty="0">
                <a:hlinkClick r:id="rId4"/>
              </a:rPr>
              <a:t>John.Gilmore@ucd.ie</a:t>
            </a:r>
            <a:endParaRPr lang="en-US" sz="3200" dirty="0"/>
          </a:p>
          <a:p>
            <a:pPr marL="0" indent="0">
              <a:buNone/>
            </a:pPr>
            <a:endParaRPr lang="en-US" sz="3200" dirty="0"/>
          </a:p>
          <a:p>
            <a:pPr marL="0" indent="0">
              <a:buNone/>
            </a:pPr>
            <a:r>
              <a:rPr lang="en-US" sz="3200" dirty="0"/>
              <a:t>@GilmoreJNurse</a:t>
            </a:r>
          </a:p>
          <a:p>
            <a:pPr marL="0" indent="0">
              <a:buNone/>
            </a:pPr>
            <a:endParaRPr lang="en-US" sz="1800" dirty="0"/>
          </a:p>
          <a:p>
            <a:pPr marL="0" indent="0">
              <a:buNone/>
            </a:pPr>
            <a:endParaRPr lang="en-US" sz="1800" dirty="0"/>
          </a:p>
          <a:p>
            <a:pPr marL="0" indent="0">
              <a:buNone/>
            </a:pPr>
            <a:endParaRPr lang="en-US" sz="1800" dirty="0"/>
          </a:p>
        </p:txBody>
      </p:sp>
      <p:pic>
        <p:nvPicPr>
          <p:cNvPr id="3" name="Picture 2">
            <a:extLst>
              <a:ext uri="{FF2B5EF4-FFF2-40B4-BE49-F238E27FC236}">
                <a16:creationId xmlns:a16="http://schemas.microsoft.com/office/drawing/2014/main" id="{2005E310-9501-C774-B1E5-2706103F0D5F}"/>
              </a:ext>
            </a:extLst>
          </p:cNvPr>
          <p:cNvPicPr>
            <a:picLocks noChangeAspect="1"/>
          </p:cNvPicPr>
          <p:nvPr/>
        </p:nvPicPr>
        <p:blipFill>
          <a:blip r:embed="rId5"/>
          <a:stretch>
            <a:fillRect/>
          </a:stretch>
        </p:blipFill>
        <p:spPr>
          <a:xfrm>
            <a:off x="6554152" y="4978400"/>
            <a:ext cx="636819" cy="46386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842049282"/>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Slide background fill">
            <a:extLst>
              <a:ext uri="{FF2B5EF4-FFF2-40B4-BE49-F238E27FC236}">
                <a16:creationId xmlns:a16="http://schemas.microsoft.com/office/drawing/2014/main" id="{1D63C574-BFD2-41A1-A567-B0C3CC7FD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Color 2">
            <a:extLst>
              <a:ext uri="{FF2B5EF4-FFF2-40B4-BE49-F238E27FC236}">
                <a16:creationId xmlns:a16="http://schemas.microsoft.com/office/drawing/2014/main" id="{E2A46BAB-8C31-42B2-90E8-B26DD3E8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 name="Group 45">
            <a:extLst>
              <a:ext uri="{FF2B5EF4-FFF2-40B4-BE49-F238E27FC236}">
                <a16:creationId xmlns:a16="http://schemas.microsoft.com/office/drawing/2014/main" id="{B3F7A3C7-0737-4E57-B30E-8EEFE638B40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4707053" cy="6858000"/>
            <a:chOff x="651279" y="598259"/>
            <a:chExt cx="10889442" cy="5680742"/>
          </a:xfrm>
        </p:grpSpPr>
        <p:sp>
          <p:nvSpPr>
            <p:cNvPr id="47" name="Color">
              <a:extLst>
                <a:ext uri="{FF2B5EF4-FFF2-40B4-BE49-F238E27FC236}">
                  <a16:creationId xmlns:a16="http://schemas.microsoft.com/office/drawing/2014/main" id="{3BE6D516-DFC6-4698-B3F1-5F591C1130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Color">
              <a:extLst>
                <a:ext uri="{FF2B5EF4-FFF2-40B4-BE49-F238E27FC236}">
                  <a16:creationId xmlns:a16="http://schemas.microsoft.com/office/drawing/2014/main" id="{C2580FB0-D146-458C-AF1B-8E8BBF6BBA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0" name="Group 49">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51" name="Freeform: Shape 50">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2" name="Freeform: Shape 51">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3" name="Freeform: Shape 52">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4" name="Freeform: Shape 53">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5" name="Freeform: Shape 54">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6" name="Freeform: Shape 55">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7" name="Freeform: Shape 56">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F921F7FF-E55B-4774-8565-8EC4DFA575D4}"/>
              </a:ext>
            </a:extLst>
          </p:cNvPr>
          <p:cNvSpPr>
            <a:spLocks noGrp="1"/>
          </p:cNvSpPr>
          <p:nvPr>
            <p:ph type="title"/>
          </p:nvPr>
        </p:nvSpPr>
        <p:spPr>
          <a:xfrm>
            <a:off x="786385" y="841248"/>
            <a:ext cx="3515244" cy="5340097"/>
          </a:xfrm>
        </p:spPr>
        <p:txBody>
          <a:bodyPr vert="horz" lIns="91440" tIns="45720" rIns="91440" bIns="45720" rtlCol="0" anchor="ctr">
            <a:normAutofit/>
          </a:bodyPr>
          <a:lstStyle/>
          <a:p>
            <a:r>
              <a:rPr lang="en-US" sz="4800" kern="1200" dirty="0">
                <a:solidFill>
                  <a:schemeClr val="bg1"/>
                </a:solidFill>
                <a:latin typeface="+mj-lt"/>
                <a:ea typeface="+mj-ea"/>
                <a:cs typeface="+mj-cs"/>
              </a:rPr>
              <a:t>Aims of presentation </a:t>
            </a:r>
          </a:p>
        </p:txBody>
      </p:sp>
      <p:graphicFrame>
        <p:nvGraphicFramePr>
          <p:cNvPr id="38" name="TextBox 7">
            <a:extLst>
              <a:ext uri="{FF2B5EF4-FFF2-40B4-BE49-F238E27FC236}">
                <a16:creationId xmlns:a16="http://schemas.microsoft.com/office/drawing/2014/main" id="{9D3014C4-605A-7790-5441-293AE2AB6DAB}"/>
              </a:ext>
            </a:extLst>
          </p:cNvPr>
          <p:cNvGraphicFramePr/>
          <p:nvPr>
            <p:extLst>
              <p:ext uri="{D42A27DB-BD31-4B8C-83A1-F6EECF244321}">
                <p14:modId xmlns:p14="http://schemas.microsoft.com/office/powerpoint/2010/main" val="2229850022"/>
              </p:ext>
            </p:extLst>
          </p:nvPr>
        </p:nvGraphicFramePr>
        <p:xfrm>
          <a:off x="4985886" y="231006"/>
          <a:ext cx="6367913" cy="64056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93922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 name="Slide Background Fill">
            <a:extLst>
              <a:ext uri="{FF2B5EF4-FFF2-40B4-BE49-F238E27FC236}">
                <a16:creationId xmlns:a16="http://schemas.microsoft.com/office/drawing/2014/main" id="{C3420C89-0B09-4632-A4AF-3971D08BF7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Color Cover">
            <a:extLst>
              <a:ext uri="{FF2B5EF4-FFF2-40B4-BE49-F238E27FC236}">
                <a16:creationId xmlns:a16="http://schemas.microsoft.com/office/drawing/2014/main" id="{4E5CBA61-BF74-40B4-A3A8-366BBA626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6" name="Group 85">
            <a:extLst>
              <a:ext uri="{FF2B5EF4-FFF2-40B4-BE49-F238E27FC236}">
                <a16:creationId xmlns:a16="http://schemas.microsoft.com/office/drawing/2014/main" id="{AC27E70C-5470-4262-B9CE-AE52C51CF4C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929"/>
            <a:ext cx="12188952" cy="3490956"/>
            <a:chOff x="651279" y="598259"/>
            <a:chExt cx="10889442" cy="5680742"/>
          </a:xfrm>
        </p:grpSpPr>
        <p:sp>
          <p:nvSpPr>
            <p:cNvPr id="87" name="Color">
              <a:extLst>
                <a:ext uri="{FF2B5EF4-FFF2-40B4-BE49-F238E27FC236}">
                  <a16:creationId xmlns:a16="http://schemas.microsoft.com/office/drawing/2014/main" id="{B5C7D35F-738C-47DF-AD6E-859806E460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Color">
              <a:extLst>
                <a:ext uri="{FF2B5EF4-FFF2-40B4-BE49-F238E27FC236}">
                  <a16:creationId xmlns:a16="http://schemas.microsoft.com/office/drawing/2014/main" id="{740F8C8B-E52F-46CF-89C7-51C6A037CF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a:extLst>
              <a:ext uri="{FF2B5EF4-FFF2-40B4-BE49-F238E27FC236}">
                <a16:creationId xmlns:a16="http://schemas.microsoft.com/office/drawing/2014/main" id="{F39D3FB3-1161-8627-E09E-1CC0C4D00EB9}"/>
              </a:ext>
            </a:extLst>
          </p:cNvPr>
          <p:cNvPicPr>
            <a:picLocks noChangeAspect="1"/>
          </p:cNvPicPr>
          <p:nvPr/>
        </p:nvPicPr>
        <p:blipFill>
          <a:blip r:embed="rId3"/>
          <a:stretch>
            <a:fillRect/>
          </a:stretch>
        </p:blipFill>
        <p:spPr>
          <a:xfrm>
            <a:off x="7043479" y="2375911"/>
            <a:ext cx="4730214" cy="2255948"/>
          </a:xfrm>
          <a:prstGeom prst="rect">
            <a:avLst/>
          </a:prstGeom>
        </p:spPr>
      </p:pic>
      <p:grpSp>
        <p:nvGrpSpPr>
          <p:cNvPr id="90" name="Group 89">
            <a:extLst>
              <a:ext uri="{FF2B5EF4-FFF2-40B4-BE49-F238E27FC236}">
                <a16:creationId xmlns:a16="http://schemas.microsoft.com/office/drawing/2014/main" id="{E27AF472-EAE3-4572-AB69-B92BD10DBC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91" name="Freeform: Shape 90">
              <a:extLst>
                <a:ext uri="{FF2B5EF4-FFF2-40B4-BE49-F238E27FC236}">
                  <a16:creationId xmlns:a16="http://schemas.microsoft.com/office/drawing/2014/main" id="{BF4DB9D2-6215-420C-874C-82EADF8C6C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2" name="Freeform: Shape 91">
              <a:extLst>
                <a:ext uri="{FF2B5EF4-FFF2-40B4-BE49-F238E27FC236}">
                  <a16:creationId xmlns:a16="http://schemas.microsoft.com/office/drawing/2014/main" id="{1F003139-C97C-44FA-B139-32E4DFDCE9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3" name="Freeform: Shape 92">
              <a:extLst>
                <a:ext uri="{FF2B5EF4-FFF2-40B4-BE49-F238E27FC236}">
                  <a16:creationId xmlns:a16="http://schemas.microsoft.com/office/drawing/2014/main" id="{5CE4DD6E-8CEA-45EE-B630-DBC22144D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4" name="Freeform: Shape 93">
              <a:extLst>
                <a:ext uri="{FF2B5EF4-FFF2-40B4-BE49-F238E27FC236}">
                  <a16:creationId xmlns:a16="http://schemas.microsoft.com/office/drawing/2014/main" id="{A4372F7F-AA3C-470B-AA61-7C35B7722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5" name="Freeform: Shape 94">
              <a:extLst>
                <a:ext uri="{FF2B5EF4-FFF2-40B4-BE49-F238E27FC236}">
                  <a16:creationId xmlns:a16="http://schemas.microsoft.com/office/drawing/2014/main" id="{34B605BF-D199-43DD-9328-E99F2ADFC6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6" name="Freeform: Shape 95">
              <a:extLst>
                <a:ext uri="{FF2B5EF4-FFF2-40B4-BE49-F238E27FC236}">
                  <a16:creationId xmlns:a16="http://schemas.microsoft.com/office/drawing/2014/main" id="{E5D42A77-7336-4A35-8922-8098A16AA2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7" name="Freeform: Shape 96">
              <a:extLst>
                <a:ext uri="{FF2B5EF4-FFF2-40B4-BE49-F238E27FC236}">
                  <a16:creationId xmlns:a16="http://schemas.microsoft.com/office/drawing/2014/main" id="{7401EE7D-B85D-4C10-AB8C-71884EFB11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5499BF31-46E6-4064-8BF8-22A616B0DA4D}"/>
              </a:ext>
            </a:extLst>
          </p:cNvPr>
          <p:cNvSpPr>
            <a:spLocks noGrp="1"/>
          </p:cNvSpPr>
          <p:nvPr>
            <p:ph type="title"/>
          </p:nvPr>
        </p:nvSpPr>
        <p:spPr>
          <a:xfrm>
            <a:off x="786384" y="841249"/>
            <a:ext cx="5692953" cy="2587131"/>
          </a:xfrm>
        </p:spPr>
        <p:txBody>
          <a:bodyPr vert="horz" lIns="91440" tIns="45720" rIns="91440" bIns="45720" rtlCol="0" anchor="b">
            <a:normAutofit/>
          </a:bodyPr>
          <a:lstStyle/>
          <a:p>
            <a:r>
              <a:rPr lang="en-US" sz="6600" dirty="0">
                <a:solidFill>
                  <a:schemeClr val="bg1"/>
                </a:solidFill>
              </a:rPr>
              <a:t>Declarations</a:t>
            </a:r>
            <a:r>
              <a:rPr lang="en-US" sz="4800" dirty="0">
                <a:solidFill>
                  <a:schemeClr val="bg1"/>
                </a:solidFill>
              </a:rPr>
              <a:t> </a:t>
            </a:r>
          </a:p>
        </p:txBody>
      </p:sp>
      <p:sp>
        <p:nvSpPr>
          <p:cNvPr id="3" name="Content Placeholder 2">
            <a:extLst>
              <a:ext uri="{FF2B5EF4-FFF2-40B4-BE49-F238E27FC236}">
                <a16:creationId xmlns:a16="http://schemas.microsoft.com/office/drawing/2014/main" id="{ABCFD4AA-94D1-4D8E-A4C5-DF24C9ECAE79}"/>
              </a:ext>
            </a:extLst>
          </p:cNvPr>
          <p:cNvSpPr>
            <a:spLocks noGrp="1"/>
          </p:cNvSpPr>
          <p:nvPr>
            <p:ph idx="1"/>
          </p:nvPr>
        </p:nvSpPr>
        <p:spPr>
          <a:xfrm>
            <a:off x="613015" y="3812005"/>
            <a:ext cx="5692953" cy="2651110"/>
          </a:xfrm>
        </p:spPr>
        <p:txBody>
          <a:bodyPr vert="horz" lIns="91440" tIns="45720" rIns="91440" bIns="45720" rtlCol="0" anchor="ctr">
            <a:normAutofit lnSpcReduction="10000"/>
          </a:bodyPr>
          <a:lstStyle/>
          <a:p>
            <a:pPr marL="0" indent="0">
              <a:buNone/>
            </a:pPr>
            <a:r>
              <a:rPr lang="en-US" sz="3200" dirty="0">
                <a:solidFill>
                  <a:schemeClr val="tx2"/>
                </a:solidFill>
              </a:rPr>
              <a:t>Community Needs Assessment of </a:t>
            </a:r>
            <a:r>
              <a:rPr lang="en-US" sz="3200" dirty="0" err="1">
                <a:solidFill>
                  <a:schemeClr val="tx2"/>
                </a:solidFill>
              </a:rPr>
              <a:t>gbMSM</a:t>
            </a:r>
            <a:r>
              <a:rPr lang="en-US" sz="3200" dirty="0">
                <a:solidFill>
                  <a:schemeClr val="tx2"/>
                </a:solidFill>
              </a:rPr>
              <a:t> commissioned by MPOWER </a:t>
            </a:r>
            <a:r>
              <a:rPr lang="en-US" sz="3200" dirty="0" err="1">
                <a:solidFill>
                  <a:schemeClr val="tx2"/>
                </a:solidFill>
              </a:rPr>
              <a:t>Programme</a:t>
            </a:r>
            <a:r>
              <a:rPr lang="en-US" sz="3200" dirty="0">
                <a:solidFill>
                  <a:schemeClr val="tx2"/>
                </a:solidFill>
              </a:rPr>
              <a:t> at HIV Ireland funded by HSE Sexual Health Crisis Pregnancy </a:t>
            </a:r>
            <a:r>
              <a:rPr lang="en-US" sz="3200" dirty="0" err="1">
                <a:solidFill>
                  <a:schemeClr val="tx2"/>
                </a:solidFill>
              </a:rPr>
              <a:t>Programme</a:t>
            </a:r>
            <a:endParaRPr lang="en-US" sz="3200" dirty="0">
              <a:solidFill>
                <a:schemeClr val="tx2"/>
              </a:solidFill>
            </a:endParaRPr>
          </a:p>
        </p:txBody>
      </p:sp>
    </p:spTree>
    <p:extLst>
      <p:ext uri="{BB962C8B-B14F-4D97-AF65-F5344CB8AC3E}">
        <p14:creationId xmlns:p14="http://schemas.microsoft.com/office/powerpoint/2010/main" val="3642676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E1C1813-83D3-9595-F510-49592F1875BB}"/>
              </a:ext>
            </a:extLst>
          </p:cNvPr>
          <p:cNvSpPr>
            <a:spLocks noGrp="1"/>
          </p:cNvSpPr>
          <p:nvPr>
            <p:ph type="title"/>
          </p:nvPr>
        </p:nvSpPr>
        <p:spPr>
          <a:xfrm>
            <a:off x="640080" y="325369"/>
            <a:ext cx="4368602" cy="1956841"/>
          </a:xfrm>
        </p:spPr>
        <p:txBody>
          <a:bodyPr anchor="b">
            <a:normAutofit/>
          </a:bodyPr>
          <a:lstStyle/>
          <a:p>
            <a:r>
              <a:rPr lang="en-GB" sz="5000"/>
              <a:t>Mpox (formerly monkeypox)</a:t>
            </a:r>
            <a:endParaRPr lang="en-IE" sz="5000"/>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F3DDF64-6E86-A9A2-583A-FF1E11799B50}"/>
              </a:ext>
            </a:extLst>
          </p:cNvPr>
          <p:cNvSpPr>
            <a:spLocks noGrp="1"/>
          </p:cNvSpPr>
          <p:nvPr>
            <p:ph idx="1"/>
          </p:nvPr>
        </p:nvSpPr>
        <p:spPr>
          <a:xfrm>
            <a:off x="640080" y="2872899"/>
            <a:ext cx="4243589" cy="3966812"/>
          </a:xfrm>
        </p:spPr>
        <p:txBody>
          <a:bodyPr>
            <a:normAutofit lnSpcReduction="10000"/>
          </a:bodyPr>
          <a:lstStyle/>
          <a:p>
            <a:r>
              <a:rPr lang="en-GB" sz="1900" dirty="0"/>
              <a:t>Zoonotic disease related to smallpox</a:t>
            </a:r>
          </a:p>
          <a:p>
            <a:r>
              <a:rPr lang="en-GB" sz="1900" dirty="0"/>
              <a:t>First discovered in 1958 in lab primates</a:t>
            </a:r>
          </a:p>
          <a:p>
            <a:r>
              <a:rPr lang="en-GB" sz="1900" dirty="0"/>
              <a:t>Endemic in regions of central and western Africa</a:t>
            </a:r>
          </a:p>
          <a:p>
            <a:r>
              <a:rPr lang="en-GB" sz="1900" dirty="0"/>
              <a:t>Clinical manifestation begins with flu-like symptoms and evolve into distinctive skin lesions</a:t>
            </a:r>
          </a:p>
          <a:p>
            <a:r>
              <a:rPr lang="en-GB" sz="1900" dirty="0"/>
              <a:t>Transmitted via close skin-to-skin contact</a:t>
            </a:r>
          </a:p>
          <a:p>
            <a:r>
              <a:rPr lang="en-IE" sz="1900" dirty="0"/>
              <a:t>Previously limited treatment/prevention tools</a:t>
            </a:r>
          </a:p>
          <a:p>
            <a:r>
              <a:rPr lang="en-IE" sz="1900" dirty="0"/>
              <a:t>2022 rollout of </a:t>
            </a:r>
            <a:r>
              <a:rPr lang="en-IE" sz="1900" dirty="0" err="1"/>
              <a:t>Jynneos</a:t>
            </a:r>
            <a:r>
              <a:rPr lang="en-IE" sz="1900" dirty="0"/>
              <a:t> vaccine with good effect</a:t>
            </a:r>
          </a:p>
        </p:txBody>
      </p:sp>
      <p:pic>
        <p:nvPicPr>
          <p:cNvPr id="4" name="Picture 3">
            <a:extLst>
              <a:ext uri="{FF2B5EF4-FFF2-40B4-BE49-F238E27FC236}">
                <a16:creationId xmlns:a16="http://schemas.microsoft.com/office/drawing/2014/main" id="{E056D9F2-818B-E849-586A-72740BA16115}"/>
              </a:ext>
            </a:extLst>
          </p:cNvPr>
          <p:cNvPicPr>
            <a:picLocks noChangeAspect="1"/>
          </p:cNvPicPr>
          <p:nvPr/>
        </p:nvPicPr>
        <p:blipFill rotWithShape="1">
          <a:blip r:embed="rId2"/>
          <a:srcRect l="16587" r="18467"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61601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Fill">
            <a:extLst>
              <a:ext uri="{FF2B5EF4-FFF2-40B4-BE49-F238E27FC236}">
                <a16:creationId xmlns:a16="http://schemas.microsoft.com/office/drawing/2014/main" id="{C3420C89-0B09-4632-A4AF-3971D08BF7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Color Cover">
            <a:extLst>
              <a:ext uri="{FF2B5EF4-FFF2-40B4-BE49-F238E27FC236}">
                <a16:creationId xmlns:a16="http://schemas.microsoft.com/office/drawing/2014/main" id="{4E5CBA61-BF74-40B4-A3A8-366BBA626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AC27E70C-5470-4262-B9CE-AE52C51CF4C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929"/>
            <a:ext cx="12188952" cy="3490956"/>
            <a:chOff x="651279" y="598259"/>
            <a:chExt cx="10889442" cy="5680742"/>
          </a:xfrm>
        </p:grpSpPr>
        <p:sp>
          <p:nvSpPr>
            <p:cNvPr id="14" name="Color">
              <a:extLst>
                <a:ext uri="{FF2B5EF4-FFF2-40B4-BE49-F238E27FC236}">
                  <a16:creationId xmlns:a16="http://schemas.microsoft.com/office/drawing/2014/main" id="{B5C7D35F-738C-47DF-AD6E-859806E460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lor">
              <a:extLst>
                <a:ext uri="{FF2B5EF4-FFF2-40B4-BE49-F238E27FC236}">
                  <a16:creationId xmlns:a16="http://schemas.microsoft.com/office/drawing/2014/main" id="{740F8C8B-E52F-46CF-89C7-51C6A037CF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a:extLst>
              <a:ext uri="{FF2B5EF4-FFF2-40B4-BE49-F238E27FC236}">
                <a16:creationId xmlns:a16="http://schemas.microsoft.com/office/drawing/2014/main" id="{237BCD45-1A52-2EEA-2095-77AC3D59BDB6}"/>
              </a:ext>
            </a:extLst>
          </p:cNvPr>
          <p:cNvPicPr>
            <a:picLocks noChangeAspect="1"/>
          </p:cNvPicPr>
          <p:nvPr/>
        </p:nvPicPr>
        <p:blipFill>
          <a:blip r:embed="rId2"/>
          <a:stretch>
            <a:fillRect/>
          </a:stretch>
        </p:blipFill>
        <p:spPr>
          <a:xfrm>
            <a:off x="6803647" y="1749774"/>
            <a:ext cx="4730214" cy="3358452"/>
          </a:xfrm>
          <a:prstGeom prst="rect">
            <a:avLst/>
          </a:prstGeom>
        </p:spPr>
      </p:pic>
      <p:grpSp>
        <p:nvGrpSpPr>
          <p:cNvPr id="17" name="Group 16">
            <a:extLst>
              <a:ext uri="{FF2B5EF4-FFF2-40B4-BE49-F238E27FC236}">
                <a16:creationId xmlns:a16="http://schemas.microsoft.com/office/drawing/2014/main" id="{E27AF472-EAE3-4572-AB69-B92BD10DBC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18" name="Freeform: Shape 17">
              <a:extLst>
                <a:ext uri="{FF2B5EF4-FFF2-40B4-BE49-F238E27FC236}">
                  <a16:creationId xmlns:a16="http://schemas.microsoft.com/office/drawing/2014/main" id="{BF4DB9D2-6215-420C-874C-82EADF8C6C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 name="Freeform: Shape 18">
              <a:extLst>
                <a:ext uri="{FF2B5EF4-FFF2-40B4-BE49-F238E27FC236}">
                  <a16:creationId xmlns:a16="http://schemas.microsoft.com/office/drawing/2014/main" id="{1F003139-C97C-44FA-B139-32E4DFDCE9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 name="Freeform: Shape 19">
              <a:extLst>
                <a:ext uri="{FF2B5EF4-FFF2-40B4-BE49-F238E27FC236}">
                  <a16:creationId xmlns:a16="http://schemas.microsoft.com/office/drawing/2014/main" id="{5CE4DD6E-8CEA-45EE-B630-DBC22144D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 name="Freeform: Shape 20">
              <a:extLst>
                <a:ext uri="{FF2B5EF4-FFF2-40B4-BE49-F238E27FC236}">
                  <a16:creationId xmlns:a16="http://schemas.microsoft.com/office/drawing/2014/main" id="{A4372F7F-AA3C-470B-AA61-7C35B7722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 name="Freeform: Shape 21">
              <a:extLst>
                <a:ext uri="{FF2B5EF4-FFF2-40B4-BE49-F238E27FC236}">
                  <a16:creationId xmlns:a16="http://schemas.microsoft.com/office/drawing/2014/main" id="{34B605BF-D199-43DD-9328-E99F2ADFC6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E5D42A77-7336-4A35-8922-8098A16AA2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 name="Freeform: Shape 23">
              <a:extLst>
                <a:ext uri="{FF2B5EF4-FFF2-40B4-BE49-F238E27FC236}">
                  <a16:creationId xmlns:a16="http://schemas.microsoft.com/office/drawing/2014/main" id="{7401EE7D-B85D-4C10-AB8C-71884EFB11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DD71475F-F4AC-B21E-F348-BB9D2D05FD6A}"/>
              </a:ext>
            </a:extLst>
          </p:cNvPr>
          <p:cNvSpPr>
            <a:spLocks noGrp="1"/>
          </p:cNvSpPr>
          <p:nvPr>
            <p:ph type="title"/>
          </p:nvPr>
        </p:nvSpPr>
        <p:spPr>
          <a:xfrm>
            <a:off x="786384" y="841249"/>
            <a:ext cx="5692953" cy="2587131"/>
          </a:xfrm>
        </p:spPr>
        <p:txBody>
          <a:bodyPr anchor="b">
            <a:normAutofit/>
          </a:bodyPr>
          <a:lstStyle/>
          <a:p>
            <a:r>
              <a:rPr lang="en-GB" sz="4800" dirty="0">
                <a:solidFill>
                  <a:schemeClr val="bg1"/>
                </a:solidFill>
              </a:rPr>
              <a:t>2022 Outbreak</a:t>
            </a:r>
            <a:endParaRPr lang="en-IE" sz="4800" dirty="0">
              <a:solidFill>
                <a:schemeClr val="bg1"/>
              </a:solidFill>
            </a:endParaRPr>
          </a:p>
        </p:txBody>
      </p:sp>
      <p:sp>
        <p:nvSpPr>
          <p:cNvPr id="3" name="Content Placeholder 2">
            <a:extLst>
              <a:ext uri="{FF2B5EF4-FFF2-40B4-BE49-F238E27FC236}">
                <a16:creationId xmlns:a16="http://schemas.microsoft.com/office/drawing/2014/main" id="{DA9E3A50-EFB7-AC90-B62B-AB330F34A0CF}"/>
              </a:ext>
            </a:extLst>
          </p:cNvPr>
          <p:cNvSpPr>
            <a:spLocks noGrp="1"/>
          </p:cNvSpPr>
          <p:nvPr>
            <p:ph idx="1"/>
          </p:nvPr>
        </p:nvSpPr>
        <p:spPr>
          <a:xfrm>
            <a:off x="786384" y="3637883"/>
            <a:ext cx="5692953" cy="3233046"/>
          </a:xfrm>
        </p:spPr>
        <p:txBody>
          <a:bodyPr anchor="ctr">
            <a:normAutofit/>
          </a:bodyPr>
          <a:lstStyle/>
          <a:p>
            <a:r>
              <a:rPr lang="en-GB" sz="1600" dirty="0">
                <a:solidFill>
                  <a:schemeClr val="tx2"/>
                </a:solidFill>
              </a:rPr>
              <a:t>Spring 2022 saw a surge of mpox (then monkeypox) being reported amongst communities of </a:t>
            </a:r>
            <a:r>
              <a:rPr lang="en-GB" sz="1600" dirty="0" err="1">
                <a:solidFill>
                  <a:schemeClr val="tx2"/>
                </a:solidFill>
              </a:rPr>
              <a:t>GBmsm</a:t>
            </a:r>
            <a:r>
              <a:rPr lang="en-GB" sz="1600" dirty="0">
                <a:solidFill>
                  <a:schemeClr val="tx2"/>
                </a:solidFill>
              </a:rPr>
              <a:t> globally</a:t>
            </a:r>
          </a:p>
          <a:p>
            <a:r>
              <a:rPr lang="en-GB" sz="1600" dirty="0">
                <a:solidFill>
                  <a:schemeClr val="tx2"/>
                </a:solidFill>
              </a:rPr>
              <a:t>HSE emergency response team &amp; </a:t>
            </a:r>
            <a:r>
              <a:rPr lang="en-GB" sz="1600" dirty="0" err="1">
                <a:solidFill>
                  <a:schemeClr val="tx2"/>
                </a:solidFill>
              </a:rPr>
              <a:t>DoH</a:t>
            </a:r>
            <a:r>
              <a:rPr lang="en-GB" sz="1600" dirty="0">
                <a:solidFill>
                  <a:schemeClr val="tx2"/>
                </a:solidFill>
              </a:rPr>
              <a:t> strategic advisory group established.</a:t>
            </a:r>
          </a:p>
          <a:p>
            <a:r>
              <a:rPr lang="en-GB" sz="1600" dirty="0">
                <a:solidFill>
                  <a:schemeClr val="tx2"/>
                </a:solidFill>
              </a:rPr>
              <a:t>First cases in Ireland in late May 2022 </a:t>
            </a:r>
          </a:p>
          <a:p>
            <a:r>
              <a:rPr lang="en-GB" sz="1600" dirty="0">
                <a:solidFill>
                  <a:schemeClr val="tx2"/>
                </a:solidFill>
              </a:rPr>
              <a:t>PHEIC declared by WHO in July 2022</a:t>
            </a:r>
          </a:p>
          <a:p>
            <a:r>
              <a:rPr lang="en-GB" sz="1600" dirty="0">
                <a:solidFill>
                  <a:schemeClr val="tx2"/>
                </a:solidFill>
              </a:rPr>
              <a:t>Limitations in early supply of vaccines &amp; restrictions around rollout</a:t>
            </a:r>
          </a:p>
          <a:p>
            <a:r>
              <a:rPr lang="en-GB" sz="1600" dirty="0">
                <a:solidFill>
                  <a:schemeClr val="tx2"/>
                </a:solidFill>
              </a:rPr>
              <a:t>Total of 228 cases during PHEIC majority in latter half of 2022</a:t>
            </a:r>
          </a:p>
          <a:p>
            <a:r>
              <a:rPr lang="en-GB" sz="1600" dirty="0">
                <a:solidFill>
                  <a:schemeClr val="tx2"/>
                </a:solidFill>
              </a:rPr>
              <a:t>PHEIC declared over in May 2023</a:t>
            </a:r>
          </a:p>
          <a:p>
            <a:endParaRPr lang="en-IE" sz="1500" dirty="0">
              <a:solidFill>
                <a:schemeClr val="tx2"/>
              </a:solidFill>
            </a:endParaRPr>
          </a:p>
        </p:txBody>
      </p:sp>
    </p:spTree>
    <p:extLst>
      <p:ext uri="{BB962C8B-B14F-4D97-AF65-F5344CB8AC3E}">
        <p14:creationId xmlns:p14="http://schemas.microsoft.com/office/powerpoint/2010/main" val="255290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Slide Background Fill">
            <a:extLst>
              <a:ext uri="{FF2B5EF4-FFF2-40B4-BE49-F238E27FC236}">
                <a16:creationId xmlns:a16="http://schemas.microsoft.com/office/drawing/2014/main" id="{C3420C89-0B09-4632-A4AF-3971D08BF7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Color Cover">
            <a:extLst>
              <a:ext uri="{FF2B5EF4-FFF2-40B4-BE49-F238E27FC236}">
                <a16:creationId xmlns:a16="http://schemas.microsoft.com/office/drawing/2014/main" id="{4E5CBA61-BF74-40B4-A3A8-366BBA626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AC27E70C-5470-4262-B9CE-AE52C51CF4C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929"/>
            <a:ext cx="12188952" cy="3490956"/>
            <a:chOff x="651279" y="598259"/>
            <a:chExt cx="10889442" cy="5680742"/>
          </a:xfrm>
        </p:grpSpPr>
        <p:sp>
          <p:nvSpPr>
            <p:cNvPr id="38" name="Color">
              <a:extLst>
                <a:ext uri="{FF2B5EF4-FFF2-40B4-BE49-F238E27FC236}">
                  <a16:creationId xmlns:a16="http://schemas.microsoft.com/office/drawing/2014/main" id="{B5C7D35F-738C-47DF-AD6E-859806E460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Color">
              <a:extLst>
                <a:ext uri="{FF2B5EF4-FFF2-40B4-BE49-F238E27FC236}">
                  <a16:creationId xmlns:a16="http://schemas.microsoft.com/office/drawing/2014/main" id="{740F8C8B-E52F-46CF-89C7-51C6A037CF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a:extLst>
              <a:ext uri="{FF2B5EF4-FFF2-40B4-BE49-F238E27FC236}">
                <a16:creationId xmlns:a16="http://schemas.microsoft.com/office/drawing/2014/main" id="{48985114-21E5-796B-C2F0-EA71ED29ACA9}"/>
              </a:ext>
            </a:extLst>
          </p:cNvPr>
          <p:cNvPicPr>
            <a:picLocks noChangeAspect="1"/>
          </p:cNvPicPr>
          <p:nvPr/>
        </p:nvPicPr>
        <p:blipFill>
          <a:blip r:embed="rId2"/>
          <a:stretch>
            <a:fillRect/>
          </a:stretch>
        </p:blipFill>
        <p:spPr>
          <a:xfrm>
            <a:off x="6887384" y="1404218"/>
            <a:ext cx="4727448" cy="4727448"/>
          </a:xfrm>
          <a:prstGeom prst="rect">
            <a:avLst/>
          </a:prstGeom>
        </p:spPr>
      </p:pic>
      <p:grpSp>
        <p:nvGrpSpPr>
          <p:cNvPr id="41" name="Group 40">
            <a:extLst>
              <a:ext uri="{FF2B5EF4-FFF2-40B4-BE49-F238E27FC236}">
                <a16:creationId xmlns:a16="http://schemas.microsoft.com/office/drawing/2014/main" id="{E27AF472-EAE3-4572-AB69-B92BD10DBC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42" name="Freeform: Shape 41">
              <a:extLst>
                <a:ext uri="{FF2B5EF4-FFF2-40B4-BE49-F238E27FC236}">
                  <a16:creationId xmlns:a16="http://schemas.microsoft.com/office/drawing/2014/main" id="{BF4DB9D2-6215-420C-874C-82EADF8C6C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3" name="Freeform: Shape 42">
              <a:extLst>
                <a:ext uri="{FF2B5EF4-FFF2-40B4-BE49-F238E27FC236}">
                  <a16:creationId xmlns:a16="http://schemas.microsoft.com/office/drawing/2014/main" id="{1F003139-C97C-44FA-B139-32E4DFDCE9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4" name="Freeform: Shape 43">
              <a:extLst>
                <a:ext uri="{FF2B5EF4-FFF2-40B4-BE49-F238E27FC236}">
                  <a16:creationId xmlns:a16="http://schemas.microsoft.com/office/drawing/2014/main" id="{5CE4DD6E-8CEA-45EE-B630-DBC22144D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5" name="Freeform: Shape 44">
              <a:extLst>
                <a:ext uri="{FF2B5EF4-FFF2-40B4-BE49-F238E27FC236}">
                  <a16:creationId xmlns:a16="http://schemas.microsoft.com/office/drawing/2014/main" id="{A4372F7F-AA3C-470B-AA61-7C35B7722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6" name="Freeform: Shape 45">
              <a:extLst>
                <a:ext uri="{FF2B5EF4-FFF2-40B4-BE49-F238E27FC236}">
                  <a16:creationId xmlns:a16="http://schemas.microsoft.com/office/drawing/2014/main" id="{34B605BF-D199-43DD-9328-E99F2ADFC6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7" name="Freeform: Shape 46">
              <a:extLst>
                <a:ext uri="{FF2B5EF4-FFF2-40B4-BE49-F238E27FC236}">
                  <a16:creationId xmlns:a16="http://schemas.microsoft.com/office/drawing/2014/main" id="{E5D42A77-7336-4A35-8922-8098A16AA2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8" name="Freeform: Shape 47">
              <a:extLst>
                <a:ext uri="{FF2B5EF4-FFF2-40B4-BE49-F238E27FC236}">
                  <a16:creationId xmlns:a16="http://schemas.microsoft.com/office/drawing/2014/main" id="{7401EE7D-B85D-4C10-AB8C-71884EFB11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04325374-05B8-19F2-9465-30865424A056}"/>
              </a:ext>
            </a:extLst>
          </p:cNvPr>
          <p:cNvSpPr>
            <a:spLocks noGrp="1"/>
          </p:cNvSpPr>
          <p:nvPr>
            <p:ph type="title"/>
          </p:nvPr>
        </p:nvSpPr>
        <p:spPr>
          <a:xfrm>
            <a:off x="597216" y="391767"/>
            <a:ext cx="5692953" cy="2587131"/>
          </a:xfrm>
        </p:spPr>
        <p:txBody>
          <a:bodyPr anchor="b">
            <a:normAutofit/>
          </a:bodyPr>
          <a:lstStyle/>
          <a:p>
            <a:r>
              <a:rPr lang="en-GB" sz="4800" dirty="0">
                <a:solidFill>
                  <a:schemeClr val="bg1"/>
                </a:solidFill>
              </a:rPr>
              <a:t>Community Needs Analysis</a:t>
            </a:r>
            <a:endParaRPr lang="en-IE" sz="4800" dirty="0">
              <a:solidFill>
                <a:schemeClr val="bg1"/>
              </a:solidFill>
            </a:endParaRPr>
          </a:p>
        </p:txBody>
      </p:sp>
      <p:sp>
        <p:nvSpPr>
          <p:cNvPr id="3" name="Content Placeholder 2">
            <a:extLst>
              <a:ext uri="{FF2B5EF4-FFF2-40B4-BE49-F238E27FC236}">
                <a16:creationId xmlns:a16="http://schemas.microsoft.com/office/drawing/2014/main" id="{BE53854A-64FA-F111-E1E0-B555FA582DA4}"/>
              </a:ext>
            </a:extLst>
          </p:cNvPr>
          <p:cNvSpPr>
            <a:spLocks noGrp="1"/>
          </p:cNvSpPr>
          <p:nvPr>
            <p:ph idx="1"/>
          </p:nvPr>
        </p:nvSpPr>
        <p:spPr>
          <a:xfrm>
            <a:off x="786383" y="3942080"/>
            <a:ext cx="5692953" cy="3027680"/>
          </a:xfrm>
        </p:spPr>
        <p:txBody>
          <a:bodyPr anchor="ctr">
            <a:normAutofit fontScale="92500" lnSpcReduction="20000"/>
          </a:bodyPr>
          <a:lstStyle/>
          <a:p>
            <a:r>
              <a:rPr lang="en-GB" sz="2400" dirty="0">
                <a:solidFill>
                  <a:schemeClr val="tx2"/>
                </a:solidFill>
              </a:rPr>
              <a:t>What are the thoughts and concerns of </a:t>
            </a:r>
            <a:r>
              <a:rPr lang="en-GB" sz="2400" dirty="0" err="1">
                <a:solidFill>
                  <a:schemeClr val="tx2"/>
                </a:solidFill>
              </a:rPr>
              <a:t>gbMSM</a:t>
            </a:r>
            <a:r>
              <a:rPr lang="en-GB" sz="2400" dirty="0">
                <a:solidFill>
                  <a:schemeClr val="tx2"/>
                </a:solidFill>
              </a:rPr>
              <a:t> in Ireland on the prevention, experience, and aftermath of mpox? </a:t>
            </a:r>
          </a:p>
          <a:p>
            <a:endParaRPr lang="en-GB" sz="2400" dirty="0">
              <a:solidFill>
                <a:schemeClr val="tx2"/>
              </a:solidFill>
            </a:endParaRPr>
          </a:p>
          <a:p>
            <a:r>
              <a:rPr lang="en-GB" sz="2400" dirty="0">
                <a:solidFill>
                  <a:schemeClr val="tx2"/>
                </a:solidFill>
              </a:rPr>
              <a:t>What is the impact of mpox on daily lives of </a:t>
            </a:r>
            <a:r>
              <a:rPr lang="en-GB" sz="2400" dirty="0" err="1">
                <a:solidFill>
                  <a:schemeClr val="tx2"/>
                </a:solidFill>
              </a:rPr>
              <a:t>gbMSM</a:t>
            </a:r>
            <a:r>
              <a:rPr lang="en-GB" sz="2400" dirty="0">
                <a:solidFill>
                  <a:schemeClr val="tx2"/>
                </a:solidFill>
              </a:rPr>
              <a:t> in Ireland? </a:t>
            </a:r>
          </a:p>
          <a:p>
            <a:endParaRPr lang="en-GB" sz="2400" dirty="0">
              <a:solidFill>
                <a:schemeClr val="tx2"/>
              </a:solidFill>
            </a:endParaRPr>
          </a:p>
          <a:p>
            <a:r>
              <a:rPr lang="en-GB" sz="2400" dirty="0">
                <a:solidFill>
                  <a:schemeClr val="tx2"/>
                </a:solidFill>
              </a:rPr>
              <a:t>What are the community preferences on the type of support and information provision on mpox? </a:t>
            </a:r>
          </a:p>
          <a:p>
            <a:endParaRPr lang="en-IE" sz="1700" dirty="0">
              <a:solidFill>
                <a:schemeClr val="tx2"/>
              </a:solidFill>
            </a:endParaRPr>
          </a:p>
        </p:txBody>
      </p:sp>
    </p:spTree>
    <p:extLst>
      <p:ext uri="{BB962C8B-B14F-4D97-AF65-F5344CB8AC3E}">
        <p14:creationId xmlns:p14="http://schemas.microsoft.com/office/powerpoint/2010/main" val="2948444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Slide Background Fill">
            <a:extLst>
              <a:ext uri="{FF2B5EF4-FFF2-40B4-BE49-F238E27FC236}">
                <a16:creationId xmlns:a16="http://schemas.microsoft.com/office/drawing/2014/main" id="{44D65982-4F00-4330-8DAA-DE6A9E4D6D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lor Cover">
            <a:extLst>
              <a:ext uri="{FF2B5EF4-FFF2-40B4-BE49-F238E27FC236}">
                <a16:creationId xmlns:a16="http://schemas.microsoft.com/office/drawing/2014/main" id="{009115B9-5BFD-478D-9C87-29ADB3AF17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1"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8D57F946-2E03-4DE1-91F8-25BEDC6635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2"/>
            <a:ext cx="3468234" cy="6858000"/>
            <a:chOff x="651279" y="598259"/>
            <a:chExt cx="10889442" cy="5680742"/>
          </a:xfrm>
        </p:grpSpPr>
        <p:sp>
          <p:nvSpPr>
            <p:cNvPr id="13" name="Color">
              <a:extLst>
                <a:ext uri="{FF2B5EF4-FFF2-40B4-BE49-F238E27FC236}">
                  <a16:creationId xmlns:a16="http://schemas.microsoft.com/office/drawing/2014/main" id="{1598881B-E007-4AAF-BA50-0AD6182192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lor">
              <a:extLst>
                <a:ext uri="{FF2B5EF4-FFF2-40B4-BE49-F238E27FC236}">
                  <a16:creationId xmlns:a16="http://schemas.microsoft.com/office/drawing/2014/main" id="{87A6DD9E-16A5-46AE-A522-D46D6BEDF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17" name="Freeform: Shape 16">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 name="Freeform: Shape 17">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 name="Freeform: Shape 18">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 name="Freeform: Shape 19">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 name="Freeform: Shape 20">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 name="Freeform: Shape 21">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2077AA7C-1BAD-1EFD-CC3A-8F9DC208452D}"/>
              </a:ext>
            </a:extLst>
          </p:cNvPr>
          <p:cNvSpPr>
            <a:spLocks noGrp="1"/>
          </p:cNvSpPr>
          <p:nvPr>
            <p:ph type="title"/>
          </p:nvPr>
        </p:nvSpPr>
        <p:spPr>
          <a:xfrm rot="16200000">
            <a:off x="-440182" y="1061974"/>
            <a:ext cx="4190492" cy="2788920"/>
          </a:xfrm>
        </p:spPr>
        <p:txBody>
          <a:bodyPr anchor="ctr">
            <a:normAutofit/>
          </a:bodyPr>
          <a:lstStyle/>
          <a:p>
            <a:r>
              <a:rPr lang="en-GB" sz="4800" dirty="0">
                <a:solidFill>
                  <a:schemeClr val="bg1"/>
                </a:solidFill>
              </a:rPr>
              <a:t>Methodology</a:t>
            </a:r>
            <a:endParaRPr lang="en-IE" sz="4800" dirty="0">
              <a:solidFill>
                <a:schemeClr val="bg1"/>
              </a:solidFill>
            </a:endParaRPr>
          </a:p>
        </p:txBody>
      </p:sp>
      <p:sp>
        <p:nvSpPr>
          <p:cNvPr id="3" name="Content Placeholder 2">
            <a:extLst>
              <a:ext uri="{FF2B5EF4-FFF2-40B4-BE49-F238E27FC236}">
                <a16:creationId xmlns:a16="http://schemas.microsoft.com/office/drawing/2014/main" id="{2CEB5D75-67AE-D9C0-722F-64E303AB78C5}"/>
              </a:ext>
            </a:extLst>
          </p:cNvPr>
          <p:cNvSpPr>
            <a:spLocks noGrp="1"/>
          </p:cNvSpPr>
          <p:nvPr>
            <p:ph idx="1"/>
          </p:nvPr>
        </p:nvSpPr>
        <p:spPr>
          <a:xfrm>
            <a:off x="4071068" y="841247"/>
            <a:ext cx="6877878" cy="4055873"/>
          </a:xfrm>
        </p:spPr>
        <p:txBody>
          <a:bodyPr anchor="ctr">
            <a:normAutofit lnSpcReduction="10000"/>
          </a:bodyPr>
          <a:lstStyle/>
          <a:p>
            <a:pPr marL="0" marR="0" lvl="0" indent="0" defTabSz="914400" rtl="0" eaLnBrk="1" fontAlgn="base" latinLnBrk="0" hangingPunct="1">
              <a:spcBef>
                <a:spcPct val="0"/>
              </a:spcBef>
              <a:spcAft>
                <a:spcPct val="0"/>
              </a:spcAft>
              <a:buClrTx/>
              <a:buSzTx/>
              <a:buFontTx/>
              <a:buNone/>
              <a:tabLst/>
              <a:defRPr/>
            </a:pPr>
            <a:r>
              <a:rPr kumimoji="0" lang="en-GB" sz="24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rPr>
              <a:t>Expert advisory group of clinicians, community organisations, public health experts and community members </a:t>
            </a:r>
          </a:p>
          <a:p>
            <a:pPr marL="0" marR="0" lvl="0" indent="0" defTabSz="914400" rtl="0" eaLnBrk="1" fontAlgn="base" latinLnBrk="0" hangingPunct="1">
              <a:spcBef>
                <a:spcPct val="0"/>
              </a:spcBef>
              <a:spcAft>
                <a:spcPct val="0"/>
              </a:spcAft>
              <a:buClrTx/>
              <a:buSzTx/>
              <a:buFontTx/>
              <a:buNone/>
              <a:tabLst/>
              <a:defRPr/>
            </a:pPr>
            <a:endParaRPr kumimoji="0" lang="en-GB" sz="24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endParaRPr>
          </a:p>
          <a:p>
            <a:pPr marL="0" marR="0" lvl="0" indent="0" defTabSz="914400" rtl="0" eaLnBrk="1" fontAlgn="base" latinLnBrk="0" hangingPunct="1">
              <a:spcBef>
                <a:spcPct val="0"/>
              </a:spcBef>
              <a:spcAft>
                <a:spcPct val="0"/>
              </a:spcAft>
              <a:buClrTx/>
              <a:buSzTx/>
              <a:buFontTx/>
              <a:buNone/>
              <a:tabLst/>
              <a:defRPr/>
            </a:pPr>
            <a:r>
              <a:rPr kumimoji="0" lang="en-GB" sz="24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rPr>
              <a:t>Cross sectional, online, mixed methods survey (Braun et al 2021). </a:t>
            </a:r>
          </a:p>
          <a:p>
            <a:pPr marL="0" marR="0" lvl="0" indent="0" defTabSz="914400" rtl="0" eaLnBrk="1" fontAlgn="base" latinLnBrk="0" hangingPunct="1">
              <a:spcBef>
                <a:spcPct val="0"/>
              </a:spcBef>
              <a:spcAft>
                <a:spcPct val="0"/>
              </a:spcAft>
              <a:buClrTx/>
              <a:buSzTx/>
              <a:buFontTx/>
              <a:buNone/>
              <a:tabLst/>
              <a:defRPr/>
            </a:pPr>
            <a:endParaRPr kumimoji="0" lang="en-GB" sz="24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endParaRPr>
          </a:p>
          <a:p>
            <a:pPr marL="0" marR="0" lvl="0" indent="0" defTabSz="914400" rtl="0" eaLnBrk="1" fontAlgn="base" latinLnBrk="0" hangingPunct="1">
              <a:spcBef>
                <a:spcPct val="0"/>
              </a:spcBef>
              <a:spcAft>
                <a:spcPct val="0"/>
              </a:spcAft>
              <a:buClrTx/>
              <a:buSzTx/>
              <a:buFontTx/>
              <a:buNone/>
              <a:tabLst/>
              <a:defRPr/>
            </a:pPr>
            <a:r>
              <a:rPr lang="en-GB" sz="2400" dirty="0">
                <a:solidFill>
                  <a:schemeClr val="tx2"/>
                </a:solidFill>
                <a:latin typeface="Calibri" panose="020F0502020204030204" pitchFamily="34" charset="0"/>
                <a:cs typeface="Calibri" panose="020F0502020204030204" pitchFamily="34" charset="0"/>
              </a:rPr>
              <a:t>Data collection over six weeks </a:t>
            </a:r>
            <a:endParaRPr kumimoji="0" lang="en-GB" sz="24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endParaRPr>
          </a:p>
          <a:p>
            <a:pPr marL="0" marR="0" lvl="0" indent="0" defTabSz="914400" rtl="0" eaLnBrk="1" fontAlgn="base" latinLnBrk="0" hangingPunct="1">
              <a:spcBef>
                <a:spcPct val="0"/>
              </a:spcBef>
              <a:spcAft>
                <a:spcPct val="0"/>
              </a:spcAft>
              <a:buClrTx/>
              <a:buSzTx/>
              <a:buFontTx/>
              <a:buNone/>
              <a:tabLst/>
              <a:defRPr/>
            </a:pPr>
            <a:endParaRPr kumimoji="0" lang="en-GB" sz="24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endParaRPr>
          </a:p>
          <a:p>
            <a:pPr marL="0" marR="0" lvl="0" indent="0" defTabSz="914400" rtl="0" eaLnBrk="1" fontAlgn="base" latinLnBrk="0" hangingPunct="1">
              <a:spcBef>
                <a:spcPct val="0"/>
              </a:spcBef>
              <a:spcAft>
                <a:spcPct val="0"/>
              </a:spcAft>
              <a:buClrTx/>
              <a:buSzTx/>
              <a:buFontTx/>
              <a:buNone/>
              <a:tabLst/>
              <a:defRPr/>
            </a:pPr>
            <a:r>
              <a:rPr kumimoji="0" lang="en-GB" sz="24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rPr>
              <a:t>Descriptive statistical analysis</a:t>
            </a:r>
          </a:p>
          <a:p>
            <a:pPr marL="0" marR="0" lvl="0" indent="0" defTabSz="914400" rtl="0" eaLnBrk="1" fontAlgn="base" latinLnBrk="0" hangingPunct="1">
              <a:spcBef>
                <a:spcPct val="0"/>
              </a:spcBef>
              <a:spcAft>
                <a:spcPct val="0"/>
              </a:spcAft>
              <a:buClrTx/>
              <a:buSzTx/>
              <a:buFontTx/>
              <a:buNone/>
              <a:tabLst/>
              <a:defRPr/>
            </a:pPr>
            <a:endParaRPr kumimoji="0" lang="en-GB" sz="24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endParaRPr>
          </a:p>
          <a:p>
            <a:pPr marL="0" marR="0" lvl="0" indent="0" defTabSz="914400" rtl="0" eaLnBrk="1" fontAlgn="base" latinLnBrk="0" hangingPunct="1">
              <a:spcBef>
                <a:spcPct val="0"/>
              </a:spcBef>
              <a:spcAft>
                <a:spcPct val="0"/>
              </a:spcAft>
              <a:buClrTx/>
              <a:buSzTx/>
              <a:buFontTx/>
              <a:buNone/>
              <a:tabLst/>
              <a:defRPr/>
            </a:pPr>
            <a:r>
              <a:rPr kumimoji="0" lang="en-GB" sz="24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rPr>
              <a:t>Reflexive Thematic &amp; Critical Realist informed qualitative analysis (Koopmans &amp; Schiller, 2022).</a:t>
            </a:r>
          </a:p>
          <a:p>
            <a:endParaRPr lang="en-IE" sz="1800" dirty="0">
              <a:solidFill>
                <a:schemeClr val="tx2"/>
              </a:solidFill>
            </a:endParaRPr>
          </a:p>
        </p:txBody>
      </p:sp>
      <p:pic>
        <p:nvPicPr>
          <p:cNvPr id="4" name="Picture 3" descr="A diagram of a search process&#10;&#10;Description automatically generated">
            <a:extLst>
              <a:ext uri="{FF2B5EF4-FFF2-40B4-BE49-F238E27FC236}">
                <a16:creationId xmlns:a16="http://schemas.microsoft.com/office/drawing/2014/main" id="{7ED4E011-FC1B-2381-B34C-528CEDEE72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7270" y="4897120"/>
            <a:ext cx="5374095" cy="1778750"/>
          </a:xfrm>
          <a:prstGeom prst="rect">
            <a:avLst/>
          </a:prstGeom>
        </p:spPr>
      </p:pic>
      <p:sp>
        <p:nvSpPr>
          <p:cNvPr id="5" name="TextBox 19">
            <a:extLst>
              <a:ext uri="{FF2B5EF4-FFF2-40B4-BE49-F238E27FC236}">
                <a16:creationId xmlns:a16="http://schemas.microsoft.com/office/drawing/2014/main" id="{8D699EF3-B823-1DA1-A37C-B875A6F8022D}"/>
              </a:ext>
            </a:extLst>
          </p:cNvPr>
          <p:cNvSpPr txBox="1"/>
          <p:nvPr/>
        </p:nvSpPr>
        <p:spPr>
          <a:xfrm>
            <a:off x="9049713" y="6519920"/>
            <a:ext cx="3070860" cy="494030"/>
          </a:xfrm>
          <a:prstGeom prst="rect">
            <a:avLst/>
          </a:prstGeom>
          <a:noFill/>
        </p:spPr>
        <p:txBody>
          <a:bodyPr wrap="square">
            <a:spAutoFit/>
          </a:bodyPr>
          <a:lstStyle/>
          <a:p>
            <a:pPr fontAlgn="base">
              <a:lnSpc>
                <a:spcPct val="107000"/>
              </a:lnSpc>
              <a:spcAft>
                <a:spcPts val="800"/>
              </a:spcAft>
            </a:pPr>
            <a:r>
              <a:rPr lang="en-GB"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Braun and Clarke (2006; 2021)</a:t>
            </a:r>
            <a:endParaRPr lang="en-IE"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80612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2A789F-FE8E-267E-67AB-5A8370A53E05}"/>
              </a:ext>
            </a:extLst>
          </p:cNvPr>
          <p:cNvSpPr/>
          <p:nvPr/>
        </p:nvSpPr>
        <p:spPr>
          <a:xfrm>
            <a:off x="260592" y="95250"/>
            <a:ext cx="11765650" cy="6680240"/>
          </a:xfrm>
          <a:prstGeom prst="rect">
            <a:avLst/>
          </a:prstGeom>
          <a:solidFill>
            <a:schemeClr val="bg1">
              <a:alpha val="45000"/>
            </a:schemeClr>
          </a:solidFill>
          <a:ln>
            <a:noFill/>
          </a:ln>
          <a:effectLst>
            <a:softEdge rad="3175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itle 1">
            <a:extLst>
              <a:ext uri="{FF2B5EF4-FFF2-40B4-BE49-F238E27FC236}">
                <a16:creationId xmlns:a16="http://schemas.microsoft.com/office/drawing/2014/main" id="{9A88A124-1999-E343-84C3-F0402E20AFA5}"/>
              </a:ext>
            </a:extLst>
          </p:cNvPr>
          <p:cNvSpPr>
            <a:spLocks noGrp="1"/>
          </p:cNvSpPr>
          <p:nvPr>
            <p:ph type="title"/>
          </p:nvPr>
        </p:nvSpPr>
        <p:spPr>
          <a:xfrm>
            <a:off x="715472" y="393705"/>
            <a:ext cx="10515600" cy="1325563"/>
          </a:xfrm>
        </p:spPr>
        <p:txBody>
          <a:bodyPr/>
          <a:lstStyle/>
          <a:p>
            <a:r>
              <a:rPr lang="en-GB" b="1" dirty="0">
                <a:solidFill>
                  <a:srgbClr val="7030A0"/>
                </a:solidFill>
              </a:rPr>
              <a:t>Participants</a:t>
            </a:r>
            <a:endParaRPr lang="en-IE" b="1" dirty="0">
              <a:solidFill>
                <a:srgbClr val="7030A0"/>
              </a:solidFill>
            </a:endParaRPr>
          </a:p>
        </p:txBody>
      </p:sp>
      <p:sp>
        <p:nvSpPr>
          <p:cNvPr id="4" name="TextBox 2053">
            <a:extLst>
              <a:ext uri="{FF2B5EF4-FFF2-40B4-BE49-F238E27FC236}">
                <a16:creationId xmlns:a16="http://schemas.microsoft.com/office/drawing/2014/main" id="{E6C3114E-4D73-C61D-2DD1-8254D8D6A599}"/>
              </a:ext>
            </a:extLst>
          </p:cNvPr>
          <p:cNvSpPr txBox="1">
            <a:spLocks noChangeArrowheads="1"/>
          </p:cNvSpPr>
          <p:nvPr/>
        </p:nvSpPr>
        <p:spPr bwMode="auto">
          <a:xfrm>
            <a:off x="9479598" y="3836193"/>
            <a:ext cx="31115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b="0" i="0" u="none" strike="noStrike" cap="none" normalizeH="0" baseline="0" dirty="0">
              <a:ln>
                <a:noFill/>
              </a:ln>
              <a:solidFill>
                <a:srgbClr val="77933C"/>
              </a:solidFill>
              <a:effectLst/>
              <a:latin typeface="Calibri" panose="020F0502020204030204" pitchFamily="34" charset="0"/>
              <a:ea typeface="Arial" panose="020B060402020202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77933C"/>
                </a:solidFill>
                <a:effectLst/>
                <a:latin typeface="Calibri" panose="020F0502020204030204" pitchFamily="34" charset="0"/>
                <a:ea typeface="Arial" panose="020B0604020202020204" pitchFamily="34" charset="0"/>
                <a:cs typeface="Calibri" panose="020F0502020204030204" pitchFamily="34" charset="0"/>
              </a:rPr>
              <a:t>Most </a:t>
            </a:r>
            <a:r>
              <a:rPr kumimoji="0" lang="en-GB" altLang="en-US" sz="2000" b="0" i="0" u="none" strike="noStrike" cap="none" normalizeH="0" baseline="0" dirty="0" err="1">
                <a:ln>
                  <a:noFill/>
                </a:ln>
                <a:solidFill>
                  <a:srgbClr val="77933C"/>
                </a:solidFill>
                <a:effectLst/>
                <a:latin typeface="Calibri" panose="020F0502020204030204" pitchFamily="34" charset="0"/>
                <a:ea typeface="Arial" panose="020B0604020202020204" pitchFamily="34" charset="0"/>
                <a:cs typeface="Calibri" panose="020F0502020204030204" pitchFamily="34" charset="0"/>
              </a:rPr>
              <a:t>dentified</a:t>
            </a:r>
            <a:r>
              <a:rPr kumimoji="0" lang="en-GB" altLang="en-US" sz="2000" b="0" i="0" u="none" strike="noStrike" cap="none" normalizeH="0" baseline="0" dirty="0">
                <a:ln>
                  <a:noFill/>
                </a:ln>
                <a:solidFill>
                  <a:srgbClr val="77933C"/>
                </a:solidFill>
                <a:effectLst/>
                <a:latin typeface="Calibri" panose="020F0502020204030204" pitchFamily="34" charset="0"/>
                <a:ea typeface="Arial" panose="020B0604020202020204" pitchFamily="34" charset="0"/>
                <a:cs typeface="Calibri" panose="020F0502020204030204" pitchFamily="34" charset="0"/>
              </a:rPr>
              <a:t> as gay (85.28%)</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2000" dirty="0">
              <a:solidFill>
                <a:srgbClr val="77933C"/>
              </a:solidFill>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b="0" i="0" u="none" strike="noStrike" cap="none" normalizeH="0" baseline="0" dirty="0">
              <a:ln>
                <a:noFill/>
              </a:ln>
              <a:solidFill>
                <a:srgbClr val="77933C"/>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IE"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000000"/>
                </a:solidFill>
                <a:effectLst/>
                <a:latin typeface="Calibri" panose="020F0502020204030204" pitchFamily="34" charset="0"/>
                <a:ea typeface="Arial" panose="020B0604020202020204" pitchFamily="34" charset="0"/>
                <a:cs typeface="Calibri" panose="020F0502020204030204" pitchFamily="34" charset="0"/>
              </a:rPr>
              <a:t>5 diagnosed with </a:t>
            </a:r>
            <a:r>
              <a:rPr kumimoji="0" lang="en-GB" altLang="en-US" sz="2000" b="0" i="0" u="none" strike="noStrike" cap="none" normalizeH="0" baseline="0" dirty="0" err="1">
                <a:ln>
                  <a:noFill/>
                </a:ln>
                <a:solidFill>
                  <a:srgbClr val="000000"/>
                </a:solidFill>
                <a:effectLst/>
                <a:latin typeface="Calibri" panose="020F0502020204030204" pitchFamily="34" charset="0"/>
                <a:ea typeface="Arial" panose="020B0604020202020204" pitchFamily="34" charset="0"/>
                <a:cs typeface="Calibri" panose="020F0502020204030204" pitchFamily="34" charset="0"/>
              </a:rPr>
              <a:t>mpox</a:t>
            </a:r>
            <a:r>
              <a:rPr kumimoji="0" lang="en-GB" altLang="en-US" sz="2000" b="0" i="0" u="none" strike="noStrike" cap="none" normalizeH="0" baseline="0" dirty="0">
                <a:ln>
                  <a:noFill/>
                </a:ln>
                <a:solidFill>
                  <a:srgbClr val="000000"/>
                </a:solidFill>
                <a:effectLst/>
                <a:latin typeface="Calibri" panose="020F0502020204030204" pitchFamily="34" charset="0"/>
                <a:ea typeface="Arial" panose="020B0604020202020204" pitchFamily="34" charset="0"/>
                <a:cs typeface="Calibri" panose="020F0502020204030204" pitchFamily="34" charset="0"/>
              </a:rPr>
              <a:t> prior to data collection (3.07%)</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5" name="Graphic 2070" descr="User with solid fill">
            <a:extLst>
              <a:ext uri="{FF2B5EF4-FFF2-40B4-BE49-F238E27FC236}">
                <a16:creationId xmlns:a16="http://schemas.microsoft.com/office/drawing/2014/main" id="{1FFF41D3-FE77-C6B8-FB37-998040A7F32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20470" y="2057141"/>
            <a:ext cx="1710215" cy="1710215"/>
          </a:xfrm>
          <a:prstGeom prst="rect">
            <a:avLst/>
          </a:prstGeom>
        </p:spPr>
      </p:pic>
      <p:pic>
        <p:nvPicPr>
          <p:cNvPr id="6" name="Graphic 2071" descr="User with solid fill">
            <a:extLst>
              <a:ext uri="{FF2B5EF4-FFF2-40B4-BE49-F238E27FC236}">
                <a16:creationId xmlns:a16="http://schemas.microsoft.com/office/drawing/2014/main" id="{E5B10596-06DF-DBED-1CF0-7010E86A8EA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64931" y="1957606"/>
            <a:ext cx="1809750" cy="1809750"/>
          </a:xfrm>
          <a:prstGeom prst="rect">
            <a:avLst/>
          </a:prstGeom>
        </p:spPr>
      </p:pic>
      <p:pic>
        <p:nvPicPr>
          <p:cNvPr id="7" name="Graphic 2072" descr="User with solid fill">
            <a:extLst>
              <a:ext uri="{FF2B5EF4-FFF2-40B4-BE49-F238E27FC236}">
                <a16:creationId xmlns:a16="http://schemas.microsoft.com/office/drawing/2014/main" id="{E071155C-70F9-7F1D-779E-4B85205AC83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685441" y="1904236"/>
            <a:ext cx="1943099" cy="1943099"/>
          </a:xfrm>
          <a:prstGeom prst="rect">
            <a:avLst/>
          </a:prstGeom>
        </p:spPr>
      </p:pic>
      <p:pic>
        <p:nvPicPr>
          <p:cNvPr id="8" name="Graphic 2073" descr="User with solid fill">
            <a:extLst>
              <a:ext uri="{FF2B5EF4-FFF2-40B4-BE49-F238E27FC236}">
                <a16:creationId xmlns:a16="http://schemas.microsoft.com/office/drawing/2014/main" id="{A1305E2A-C74B-A44A-9E1B-32D7893F78D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639300" y="1857748"/>
            <a:ext cx="2043504" cy="1877437"/>
          </a:xfrm>
          <a:prstGeom prst="rect">
            <a:avLst/>
          </a:prstGeom>
        </p:spPr>
      </p:pic>
      <p:sp>
        <p:nvSpPr>
          <p:cNvPr id="9" name="TextBox 32">
            <a:extLst>
              <a:ext uri="{FF2B5EF4-FFF2-40B4-BE49-F238E27FC236}">
                <a16:creationId xmlns:a16="http://schemas.microsoft.com/office/drawing/2014/main" id="{2021C83A-A0DA-3C11-FA2A-0A022340D7AD}"/>
              </a:ext>
            </a:extLst>
          </p:cNvPr>
          <p:cNvSpPr txBox="1">
            <a:spLocks noChangeArrowheads="1"/>
          </p:cNvSpPr>
          <p:nvPr/>
        </p:nvSpPr>
        <p:spPr bwMode="auto">
          <a:xfrm>
            <a:off x="1045687" y="4217353"/>
            <a:ext cx="2111376"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4F6228"/>
                </a:solidFill>
                <a:effectLst/>
                <a:latin typeface="Calibri" panose="020F0502020204030204" pitchFamily="34" charset="0"/>
                <a:ea typeface="Arial" panose="020B0604020202020204" pitchFamily="34" charset="0"/>
                <a:cs typeface="Calibri" panose="020F0502020204030204" pitchFamily="34" charset="0"/>
              </a:rPr>
              <a:t>163 participants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10" name="TextBox 41">
            <a:extLst>
              <a:ext uri="{FF2B5EF4-FFF2-40B4-BE49-F238E27FC236}">
                <a16:creationId xmlns:a16="http://schemas.microsoft.com/office/drawing/2014/main" id="{0D545D6E-5264-CE2E-24E8-775F37C7FC1E}"/>
              </a:ext>
            </a:extLst>
          </p:cNvPr>
          <p:cNvSpPr txBox="1">
            <a:spLocks noChangeArrowheads="1"/>
          </p:cNvSpPr>
          <p:nvPr/>
        </p:nvSpPr>
        <p:spPr bwMode="auto">
          <a:xfrm>
            <a:off x="822008" y="5589587"/>
            <a:ext cx="2509838"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953735"/>
                </a:solidFill>
                <a:effectLst/>
                <a:latin typeface="Calibri" panose="020F0502020204030204" pitchFamily="34" charset="0"/>
                <a:ea typeface="Arial" panose="020B0604020202020204" pitchFamily="34" charset="0"/>
                <a:cs typeface="Calibri" panose="020F0502020204030204" pitchFamily="34" charset="0"/>
              </a:rPr>
              <a:t>Aged 18-68 (</a:t>
            </a:r>
            <a:r>
              <a:rPr kumimoji="0" lang="en-GB" altLang="en-US" sz="2000" b="0" i="1" u="none" strike="noStrike" cap="none" normalizeH="0" baseline="0" dirty="0">
                <a:ln>
                  <a:noFill/>
                </a:ln>
                <a:solidFill>
                  <a:srgbClr val="953735"/>
                </a:solidFill>
                <a:effectLst/>
                <a:latin typeface="Calibri" panose="020F0502020204030204" pitchFamily="34" charset="0"/>
                <a:ea typeface="Arial" panose="020B0604020202020204" pitchFamily="34" charset="0"/>
                <a:cs typeface="Calibri" panose="020F0502020204030204" pitchFamily="34" charset="0"/>
              </a:rPr>
              <a:t>M</a:t>
            </a:r>
            <a:r>
              <a:rPr kumimoji="0" lang="en-GB" altLang="en-US" sz="2000" b="0" i="0" u="none" strike="noStrike" cap="none" normalizeH="0" baseline="0" dirty="0">
                <a:ln>
                  <a:noFill/>
                </a:ln>
                <a:solidFill>
                  <a:srgbClr val="953735"/>
                </a:solidFill>
                <a:effectLst/>
                <a:latin typeface="Calibri" panose="020F0502020204030204" pitchFamily="34" charset="0"/>
                <a:ea typeface="Arial" panose="020B0604020202020204" pitchFamily="34" charset="0"/>
                <a:cs typeface="Calibri" panose="020F0502020204030204" pitchFamily="34" charset="0"/>
              </a:rPr>
              <a:t>=39.56)</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11" name="TextBox 45">
            <a:extLst>
              <a:ext uri="{FF2B5EF4-FFF2-40B4-BE49-F238E27FC236}">
                <a16:creationId xmlns:a16="http://schemas.microsoft.com/office/drawing/2014/main" id="{A4492AEE-2E36-CA93-DA78-92DB0FD662CA}"/>
              </a:ext>
            </a:extLst>
          </p:cNvPr>
          <p:cNvSpPr txBox="1">
            <a:spLocks noChangeArrowheads="1"/>
          </p:cNvSpPr>
          <p:nvPr/>
        </p:nvSpPr>
        <p:spPr bwMode="auto">
          <a:xfrm>
            <a:off x="3941921" y="5507037"/>
            <a:ext cx="2509838"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604A7B"/>
                </a:solidFill>
                <a:effectLst/>
                <a:latin typeface="Calibri" panose="020F0502020204030204" pitchFamily="34" charset="0"/>
                <a:ea typeface="Arial" panose="020B0604020202020204" pitchFamily="34" charset="0"/>
                <a:cs typeface="Calibri" panose="020F0502020204030204" pitchFamily="34" charset="0"/>
              </a:rPr>
              <a:t>All participants</a:t>
            </a:r>
            <a:endParaRPr kumimoji="0" lang="en-GB"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604A7B"/>
                </a:solidFill>
                <a:effectLst/>
                <a:latin typeface="Calibri" panose="020F0502020204030204" pitchFamily="34" charset="0"/>
                <a:ea typeface="Arial" panose="020B0604020202020204" pitchFamily="34" charset="0"/>
                <a:cs typeface="Calibri" panose="020F0502020204030204" pitchFamily="34" charset="0"/>
              </a:rPr>
              <a:t>identified as male</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12" name="TextBox 47">
            <a:extLst>
              <a:ext uri="{FF2B5EF4-FFF2-40B4-BE49-F238E27FC236}">
                <a16:creationId xmlns:a16="http://schemas.microsoft.com/office/drawing/2014/main" id="{3C11BCBD-3BCB-63F6-F099-BD69A5D7BC73}"/>
              </a:ext>
            </a:extLst>
          </p:cNvPr>
          <p:cNvSpPr txBox="1">
            <a:spLocks noChangeArrowheads="1"/>
          </p:cNvSpPr>
          <p:nvPr/>
        </p:nvSpPr>
        <p:spPr bwMode="auto">
          <a:xfrm flipH="1">
            <a:off x="4086225" y="4044315"/>
            <a:ext cx="2009775"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000000"/>
                </a:solidFill>
                <a:effectLst/>
                <a:latin typeface="Calibri" panose="020F0502020204030204" pitchFamily="34" charset="0"/>
                <a:ea typeface="Arial" panose="020B0604020202020204" pitchFamily="34" charset="0"/>
                <a:cs typeface="Calibri" panose="020F0502020204030204" pitchFamily="34" charset="0"/>
              </a:rPr>
              <a:t>2 Assigned Female at Birth</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13" name="TextBox 48">
            <a:extLst>
              <a:ext uri="{FF2B5EF4-FFF2-40B4-BE49-F238E27FC236}">
                <a16:creationId xmlns:a16="http://schemas.microsoft.com/office/drawing/2014/main" id="{6ED0C569-3FF6-21A3-B960-A37F1F1D7673}"/>
              </a:ext>
            </a:extLst>
          </p:cNvPr>
          <p:cNvSpPr txBox="1">
            <a:spLocks noChangeArrowheads="1"/>
          </p:cNvSpPr>
          <p:nvPr/>
        </p:nvSpPr>
        <p:spPr bwMode="auto">
          <a:xfrm>
            <a:off x="6570663" y="4116447"/>
            <a:ext cx="2590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953735"/>
                </a:solidFill>
                <a:effectLst/>
                <a:latin typeface="Calibri" panose="020F0502020204030204" pitchFamily="34" charset="0"/>
                <a:ea typeface="Arial" panose="020B0604020202020204" pitchFamily="34" charset="0"/>
                <a:cs typeface="Calibri" panose="020F0502020204030204" pitchFamily="34" charset="0"/>
              </a:rPr>
              <a:t>Participants were primarily Irish (84.66%)</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2000" dirty="0">
              <a:solidFill>
                <a:srgbClr val="953735"/>
              </a:solidFill>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b="0" i="0" u="none" strike="noStrike" cap="none" normalizeH="0" baseline="0" dirty="0">
              <a:ln>
                <a:noFill/>
              </a:ln>
              <a:solidFill>
                <a:srgbClr val="953735"/>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77933C"/>
                </a:solidFill>
                <a:effectLst/>
                <a:latin typeface="Calibri" panose="020F0502020204030204" pitchFamily="34" charset="0"/>
                <a:ea typeface="Arial" panose="020B0604020202020204" pitchFamily="34" charset="0"/>
                <a:cs typeface="Calibri" panose="020F0502020204030204" pitchFamily="34" charset="0"/>
              </a:rPr>
              <a:t>Lived in Dublin (57.06%)</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11">
            <a:extLst>
              <a:ext uri="{FF2B5EF4-FFF2-40B4-BE49-F238E27FC236}">
                <a16:creationId xmlns:a16="http://schemas.microsoft.com/office/drawing/2014/main" id="{D81771AF-D792-25E2-4F4B-0789645149CE}"/>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E"/>
          </a:p>
        </p:txBody>
      </p:sp>
    </p:spTree>
    <p:extLst>
      <p:ext uri="{BB962C8B-B14F-4D97-AF65-F5344CB8AC3E}">
        <p14:creationId xmlns:p14="http://schemas.microsoft.com/office/powerpoint/2010/main" val="2196758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8C90C975-8B64-E633-C975-998F4722FA7A}"/>
              </a:ext>
            </a:extLst>
          </p:cNvPr>
          <p:cNvSpPr>
            <a:spLocks noGrp="1"/>
          </p:cNvSpPr>
          <p:nvPr>
            <p:ph type="title"/>
          </p:nvPr>
        </p:nvSpPr>
        <p:spPr>
          <a:xfrm>
            <a:off x="640080" y="1243013"/>
            <a:ext cx="3855720" cy="4371974"/>
          </a:xfrm>
        </p:spPr>
        <p:txBody>
          <a:bodyPr>
            <a:normAutofit/>
          </a:bodyPr>
          <a:lstStyle/>
          <a:p>
            <a:r>
              <a:rPr lang="en-IE" sz="3600">
                <a:solidFill>
                  <a:schemeClr val="tx2"/>
                </a:solidFill>
              </a:rPr>
              <a:t>Perceptions of mpox</a:t>
            </a:r>
          </a:p>
        </p:txBody>
      </p:sp>
      <p:sp>
        <p:nvSpPr>
          <p:cNvPr id="3" name="Content Placeholder 2">
            <a:extLst>
              <a:ext uri="{FF2B5EF4-FFF2-40B4-BE49-F238E27FC236}">
                <a16:creationId xmlns:a16="http://schemas.microsoft.com/office/drawing/2014/main" id="{7322071E-415B-01CB-21D1-3253230E05CE}"/>
              </a:ext>
            </a:extLst>
          </p:cNvPr>
          <p:cNvSpPr>
            <a:spLocks noGrp="1"/>
          </p:cNvSpPr>
          <p:nvPr>
            <p:ph idx="1"/>
          </p:nvPr>
        </p:nvSpPr>
        <p:spPr>
          <a:xfrm>
            <a:off x="5193949" y="101600"/>
            <a:ext cx="6896451" cy="3495040"/>
          </a:xfrm>
        </p:spPr>
        <p:txBody>
          <a:bodyPr anchor="ctr">
            <a:normAutofit/>
          </a:bodyPr>
          <a:lstStyle/>
          <a:p>
            <a:pPr marL="0" marR="0" lvl="0" indent="0" defTabSz="914400" rtl="0" eaLnBrk="1" fontAlgn="base" latinLnBrk="0" hangingPunct="1">
              <a:spcBef>
                <a:spcPct val="0"/>
              </a:spcBef>
              <a:spcAft>
                <a:spcPct val="0"/>
              </a:spcAft>
              <a:buClrTx/>
              <a:buSzTx/>
              <a:buFontTx/>
              <a:buNone/>
              <a:tabLst/>
              <a:defRPr/>
            </a:pPr>
            <a:r>
              <a:rPr kumimoji="0" lang="en-GB" sz="18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rPr>
              <a:t>Concern about &amp; perceived risk of contracting mpox were lower than for other STIs.</a:t>
            </a:r>
          </a:p>
          <a:p>
            <a:pPr marL="0" marR="0" lvl="0" indent="0" defTabSz="914400" rtl="0" eaLnBrk="1" fontAlgn="base" latinLnBrk="0" hangingPunct="1">
              <a:spcBef>
                <a:spcPct val="0"/>
              </a:spcBef>
              <a:spcAft>
                <a:spcPct val="0"/>
              </a:spcAft>
              <a:buClrTx/>
              <a:buSzTx/>
              <a:buFontTx/>
              <a:buNone/>
              <a:tabLst/>
              <a:defRPr/>
            </a:pPr>
            <a:endParaRPr kumimoji="0" lang="en-GB" sz="18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endParaRPr>
          </a:p>
          <a:p>
            <a:pPr marL="0" marR="0" lvl="0" indent="0" defTabSz="914400" rtl="0" eaLnBrk="1" fontAlgn="base" latinLnBrk="0" hangingPunct="1">
              <a:spcBef>
                <a:spcPct val="0"/>
              </a:spcBef>
              <a:spcAft>
                <a:spcPct val="0"/>
              </a:spcAft>
              <a:buClrTx/>
              <a:buSzTx/>
              <a:buFontTx/>
              <a:buNone/>
              <a:tabLst/>
              <a:defRPr/>
            </a:pPr>
            <a:r>
              <a:rPr kumimoji="0" lang="en-GB" sz="18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rPr>
              <a:t>In this regard perceptions were likely reflective of actual risk of infection for mpox versus other STIs. </a:t>
            </a:r>
          </a:p>
          <a:p>
            <a:pPr marL="0" marR="0" lvl="0" indent="0" defTabSz="914400" rtl="0" eaLnBrk="1" fontAlgn="base" latinLnBrk="0" hangingPunct="1">
              <a:spcBef>
                <a:spcPct val="0"/>
              </a:spcBef>
              <a:spcAft>
                <a:spcPct val="0"/>
              </a:spcAft>
              <a:buClrTx/>
              <a:buSzTx/>
              <a:buFontTx/>
              <a:buNone/>
              <a:tabLst/>
              <a:defRPr/>
            </a:pPr>
            <a:endParaRPr kumimoji="0" lang="en-GB" sz="18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endParaRPr>
          </a:p>
          <a:p>
            <a:pPr marL="0" marR="0" lvl="0" indent="0" defTabSz="914400" rtl="0" eaLnBrk="1" fontAlgn="base" latinLnBrk="0" hangingPunct="1">
              <a:spcBef>
                <a:spcPct val="0"/>
              </a:spcBef>
              <a:spcAft>
                <a:spcPct val="0"/>
              </a:spcAft>
              <a:buClrTx/>
              <a:buSzTx/>
              <a:buFontTx/>
              <a:buNone/>
              <a:tabLst/>
              <a:defRPr/>
            </a:pPr>
            <a:r>
              <a:rPr kumimoji="0" lang="en-GB" sz="18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rPr>
              <a:t>Somewhat high perceived negative impact of mpox; Reported negative impact for those diagnosed with mpox was slightly lower </a:t>
            </a:r>
          </a:p>
          <a:p>
            <a:pPr marL="0" marR="0" lvl="0" indent="0" defTabSz="914400" rtl="0" eaLnBrk="1" fontAlgn="base" latinLnBrk="0" hangingPunct="1">
              <a:spcBef>
                <a:spcPct val="0"/>
              </a:spcBef>
              <a:spcAft>
                <a:spcPct val="0"/>
              </a:spcAft>
              <a:buClrTx/>
              <a:buSzTx/>
              <a:buFontTx/>
              <a:buNone/>
              <a:tabLst/>
              <a:defRPr/>
            </a:pPr>
            <a:endParaRPr kumimoji="0" lang="en-GB" sz="18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endParaRPr>
          </a:p>
          <a:p>
            <a:pPr marL="0" marR="0" lvl="0" indent="0" defTabSz="914400" rtl="0" eaLnBrk="1" fontAlgn="base" latinLnBrk="0" hangingPunct="1">
              <a:spcBef>
                <a:spcPct val="0"/>
              </a:spcBef>
              <a:spcAft>
                <a:spcPct val="0"/>
              </a:spcAft>
              <a:buClrTx/>
              <a:buSzTx/>
              <a:buFontTx/>
              <a:buNone/>
              <a:tabLst/>
              <a:defRPr/>
            </a:pPr>
            <a:r>
              <a:rPr kumimoji="0" lang="en-GB" sz="18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rPr>
              <a:t>Participants were moderately well informed about the mpox public health emergency and felt that they understood public health guidance reasonably well</a:t>
            </a:r>
            <a:endParaRPr kumimoji="0" lang="en-IE" sz="1800" b="0" i="0" u="none" strike="noStrike" kern="1200" cap="none" spc="0" normalizeH="0" baseline="0" noProof="0" dirty="0">
              <a:ln>
                <a:noFill/>
              </a:ln>
              <a:solidFill>
                <a:schemeClr val="tx2"/>
              </a:solidFill>
              <a:effectLst/>
              <a:uLnTx/>
              <a:uFillTx/>
              <a:latin typeface="Calibri" panose="020F0502020204030204" pitchFamily="34" charset="0"/>
              <a:cs typeface="Calibri" panose="020F0502020204030204" pitchFamily="34" charset="0"/>
            </a:endParaRPr>
          </a:p>
          <a:p>
            <a:endParaRPr lang="en-IE" sz="1800" dirty="0">
              <a:solidFill>
                <a:schemeClr val="tx2"/>
              </a:solidFill>
            </a:endParaRPr>
          </a:p>
        </p:txBody>
      </p:sp>
      <p:pic>
        <p:nvPicPr>
          <p:cNvPr id="4" name="Picture 3">
            <a:extLst>
              <a:ext uri="{FF2B5EF4-FFF2-40B4-BE49-F238E27FC236}">
                <a16:creationId xmlns:a16="http://schemas.microsoft.com/office/drawing/2014/main" id="{ED04C1E8-926F-9A3D-B3AC-CC6B5CFD6A27}"/>
              </a:ext>
            </a:extLst>
          </p:cNvPr>
          <p:cNvPicPr>
            <a:picLocks noChangeAspect="1"/>
          </p:cNvPicPr>
          <p:nvPr/>
        </p:nvPicPr>
        <p:blipFill>
          <a:blip r:embed="rId2"/>
          <a:stretch>
            <a:fillRect/>
          </a:stretch>
        </p:blipFill>
        <p:spPr>
          <a:xfrm>
            <a:off x="5661389" y="3552668"/>
            <a:ext cx="6242845" cy="3279932"/>
          </a:xfrm>
          <a:prstGeom prst="rect">
            <a:avLst/>
          </a:prstGeom>
        </p:spPr>
      </p:pic>
    </p:spTree>
    <p:extLst>
      <p:ext uri="{BB962C8B-B14F-4D97-AF65-F5344CB8AC3E}">
        <p14:creationId xmlns:p14="http://schemas.microsoft.com/office/powerpoint/2010/main" val="9912433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1250</TotalTime>
  <Words>1824</Words>
  <Application>Microsoft Office PowerPoint</Application>
  <PresentationFormat>Widescreen</PresentationFormat>
  <Paragraphs>132</Paragraphs>
  <Slides>19</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Calibri Light</vt:lpstr>
      <vt:lpstr>Cambria</vt:lpstr>
      <vt:lpstr>DM Sans</vt:lpstr>
      <vt:lpstr>Roboto</vt:lpstr>
      <vt:lpstr>Syne Medium</vt:lpstr>
      <vt:lpstr>Office Theme</vt:lpstr>
      <vt:lpstr>PowerPoint Presentation</vt:lpstr>
      <vt:lpstr>Aims of presentation </vt:lpstr>
      <vt:lpstr>Declarations </vt:lpstr>
      <vt:lpstr>Mpox (formerly monkeypox)</vt:lpstr>
      <vt:lpstr>2022 Outbreak</vt:lpstr>
      <vt:lpstr>Community Needs Analysis</vt:lpstr>
      <vt:lpstr>Methodology</vt:lpstr>
      <vt:lpstr>Participants</vt:lpstr>
      <vt:lpstr>Perceptions of mpox</vt:lpstr>
      <vt:lpstr>Theme 1: Perceptions of the mpox response: divergence in urgency, priority and care. </vt:lpstr>
      <vt:lpstr>Theme 2: The mpox outbreak as a sign of otherness for gbMSM.  </vt:lpstr>
      <vt:lpstr>Theme 3: The potential for othering through mpox prevention practices.   </vt:lpstr>
      <vt:lpstr>Theme 4: Fear of mpox and the influence of previous culturally significant pandemics.    </vt:lpstr>
      <vt:lpstr>Discussion point 1 Stigma and Discrimination </vt:lpstr>
      <vt:lpstr>Discussion point 2 Community-Engaged Public Health</vt:lpstr>
      <vt:lpstr>Discussion point 3 Global health inequities: Viruses don’t respect borders</vt:lpstr>
      <vt:lpstr>References</vt:lpstr>
      <vt:lpstr>Acknowledgements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Gilmore</dc:creator>
  <cp:lastModifiedBy>John Gilmore</cp:lastModifiedBy>
  <cp:revision>34</cp:revision>
  <cp:lastPrinted>2023-11-15T08:26:47Z</cp:lastPrinted>
  <dcterms:created xsi:type="dcterms:W3CDTF">2021-12-09T18:17:17Z</dcterms:created>
  <dcterms:modified xsi:type="dcterms:W3CDTF">2024-02-11T18:14:09Z</dcterms:modified>
</cp:coreProperties>
</file>